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654" r:id="rId2"/>
    <p:sldId id="653" r:id="rId3"/>
    <p:sldId id="527" r:id="rId4"/>
    <p:sldId id="528" r:id="rId5"/>
    <p:sldId id="558" r:id="rId6"/>
    <p:sldId id="398" r:id="rId7"/>
    <p:sldId id="399" r:id="rId8"/>
    <p:sldId id="531" r:id="rId9"/>
    <p:sldId id="452" r:id="rId10"/>
    <p:sldId id="400" r:id="rId11"/>
    <p:sldId id="420" r:id="rId12"/>
    <p:sldId id="423" r:id="rId13"/>
    <p:sldId id="401" r:id="rId14"/>
    <p:sldId id="426" r:id="rId15"/>
  </p:sldIdLst>
  <p:sldSz cx="12192000" cy="6858000"/>
  <p:notesSz cx="6858000" cy="9144000"/>
  <p:defaultTextStyle>
    <a:defPPr>
      <a:defRPr lang="lt-L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83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Pavadinimo skaidr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BA873E9A-A5B0-06AF-95F5-5C959D0DA76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lt-LT"/>
              <a:t>Spustelėję redaguokite stilių</a:t>
            </a:r>
          </a:p>
        </p:txBody>
      </p:sp>
      <p:sp>
        <p:nvSpPr>
          <p:cNvPr id="3" name="Antrinis pavadinimas 2">
            <a:extLst>
              <a:ext uri="{FF2B5EF4-FFF2-40B4-BE49-F238E27FC236}">
                <a16:creationId xmlns:a16="http://schemas.microsoft.com/office/drawing/2014/main" id="{5C49B1D4-23AF-A1BC-D781-FCBD1F9DF6B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lt-LT"/>
              <a:t>Spustelėkite norėdami redaguoti šablono paantraštės stilių</a:t>
            </a:r>
          </a:p>
        </p:txBody>
      </p:sp>
      <p:sp>
        <p:nvSpPr>
          <p:cNvPr id="4" name="Datos vietos rezervavimo ženklas 3">
            <a:extLst>
              <a:ext uri="{FF2B5EF4-FFF2-40B4-BE49-F238E27FC236}">
                <a16:creationId xmlns:a16="http://schemas.microsoft.com/office/drawing/2014/main" id="{4033AE28-6A00-FEDD-8926-69D1253F55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3D070-B844-479C-BEA2-F86007EBB21B}" type="datetimeFigureOut">
              <a:rPr lang="lt-LT" smtClean="0"/>
              <a:t>2025-11-18</a:t>
            </a:fld>
            <a:endParaRPr lang="lt-LT"/>
          </a:p>
        </p:txBody>
      </p:sp>
      <p:sp>
        <p:nvSpPr>
          <p:cNvPr id="5" name="Poraštės vietos rezervavimo ženklas 4">
            <a:extLst>
              <a:ext uri="{FF2B5EF4-FFF2-40B4-BE49-F238E27FC236}">
                <a16:creationId xmlns:a16="http://schemas.microsoft.com/office/drawing/2014/main" id="{B97531DC-E170-FFA0-36D2-7E51F2CE40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kaidrės numerio vietos rezervavimo ženklas 5">
            <a:extLst>
              <a:ext uri="{FF2B5EF4-FFF2-40B4-BE49-F238E27FC236}">
                <a16:creationId xmlns:a16="http://schemas.microsoft.com/office/drawing/2014/main" id="{06A4749B-F51E-339A-9F26-810A9B7A88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64C0EA-9285-4F0E-BE77-C2819DE2DAF6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7318432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Pavadinimas ir vertikalus teks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7CB29B9C-8A75-225C-248B-8AE3F1FBA4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/>
              <a:t>Spustelėję redaguokite stilių</a:t>
            </a:r>
          </a:p>
        </p:txBody>
      </p:sp>
      <p:sp>
        <p:nvSpPr>
          <p:cNvPr id="3" name="Vertikalaus teksto vietos rezervavimo ženklas 2">
            <a:extLst>
              <a:ext uri="{FF2B5EF4-FFF2-40B4-BE49-F238E27FC236}">
                <a16:creationId xmlns:a16="http://schemas.microsoft.com/office/drawing/2014/main" id="{D9BCCE31-6CF2-FA82-0A0B-9E355F13CD8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lt-LT"/>
              <a:t>Spustelėkite, kad galėtumėte redaguoti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</a:p>
        </p:txBody>
      </p:sp>
      <p:sp>
        <p:nvSpPr>
          <p:cNvPr id="4" name="Datos vietos rezervavimo ženklas 3">
            <a:extLst>
              <a:ext uri="{FF2B5EF4-FFF2-40B4-BE49-F238E27FC236}">
                <a16:creationId xmlns:a16="http://schemas.microsoft.com/office/drawing/2014/main" id="{22C48200-64D4-FE85-FCF5-5B6DEEDCD2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3D070-B844-479C-BEA2-F86007EBB21B}" type="datetimeFigureOut">
              <a:rPr lang="lt-LT" smtClean="0"/>
              <a:t>2025-11-18</a:t>
            </a:fld>
            <a:endParaRPr lang="lt-LT"/>
          </a:p>
        </p:txBody>
      </p:sp>
      <p:sp>
        <p:nvSpPr>
          <p:cNvPr id="5" name="Poraštės vietos rezervavimo ženklas 4">
            <a:extLst>
              <a:ext uri="{FF2B5EF4-FFF2-40B4-BE49-F238E27FC236}">
                <a16:creationId xmlns:a16="http://schemas.microsoft.com/office/drawing/2014/main" id="{18623818-1018-E78D-DF22-B825B328FF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kaidrės numerio vietos rezervavimo ženklas 5">
            <a:extLst>
              <a:ext uri="{FF2B5EF4-FFF2-40B4-BE49-F238E27FC236}">
                <a16:creationId xmlns:a16="http://schemas.microsoft.com/office/drawing/2014/main" id="{AC32CC1F-7CEF-51C3-9B30-37B2A3002D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64C0EA-9285-4F0E-BE77-C2819DE2DAF6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6770382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us pavadinimas ir teks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us pavadinimas 1">
            <a:extLst>
              <a:ext uri="{FF2B5EF4-FFF2-40B4-BE49-F238E27FC236}">
                <a16:creationId xmlns:a16="http://schemas.microsoft.com/office/drawing/2014/main" id="{FE69B657-AB00-E71C-8303-9208BC77E74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lt-LT"/>
              <a:t>Spustelėję redaguokite stilių</a:t>
            </a:r>
          </a:p>
        </p:txBody>
      </p:sp>
      <p:sp>
        <p:nvSpPr>
          <p:cNvPr id="3" name="Vertikalaus teksto vietos rezervavimo ženklas 2">
            <a:extLst>
              <a:ext uri="{FF2B5EF4-FFF2-40B4-BE49-F238E27FC236}">
                <a16:creationId xmlns:a16="http://schemas.microsoft.com/office/drawing/2014/main" id="{E04CAA45-D0DE-A283-F5BF-0756D906D18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lt-LT"/>
              <a:t>Spustelėkite, kad galėtumėte redaguoti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</a:p>
        </p:txBody>
      </p:sp>
      <p:sp>
        <p:nvSpPr>
          <p:cNvPr id="4" name="Datos vietos rezervavimo ženklas 3">
            <a:extLst>
              <a:ext uri="{FF2B5EF4-FFF2-40B4-BE49-F238E27FC236}">
                <a16:creationId xmlns:a16="http://schemas.microsoft.com/office/drawing/2014/main" id="{C7AA310E-F3F7-005B-FD39-958AA463B3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3D070-B844-479C-BEA2-F86007EBB21B}" type="datetimeFigureOut">
              <a:rPr lang="lt-LT" smtClean="0"/>
              <a:t>2025-11-18</a:t>
            </a:fld>
            <a:endParaRPr lang="lt-LT"/>
          </a:p>
        </p:txBody>
      </p:sp>
      <p:sp>
        <p:nvSpPr>
          <p:cNvPr id="5" name="Poraštės vietos rezervavimo ženklas 4">
            <a:extLst>
              <a:ext uri="{FF2B5EF4-FFF2-40B4-BE49-F238E27FC236}">
                <a16:creationId xmlns:a16="http://schemas.microsoft.com/office/drawing/2014/main" id="{2593DD3A-D8C3-121B-F63F-D46A28A220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kaidrės numerio vietos rezervavimo ženklas 5">
            <a:extLst>
              <a:ext uri="{FF2B5EF4-FFF2-40B4-BE49-F238E27FC236}">
                <a16:creationId xmlns:a16="http://schemas.microsoft.com/office/drawing/2014/main" id="{F2C09084-44F6-B1E7-D48B-873A46D766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64C0EA-9285-4F0E-BE77-C2819DE2DAF6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575675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Pavadinimas ir turiny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9B4B51C5-6F3F-906B-75DA-B693E69231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/>
              <a:t>Spustelėję redaguokite stilių</a:t>
            </a:r>
          </a:p>
        </p:txBody>
      </p:sp>
      <p:sp>
        <p:nvSpPr>
          <p:cNvPr id="3" name="Turinio vietos rezervavimo ženklas 2">
            <a:extLst>
              <a:ext uri="{FF2B5EF4-FFF2-40B4-BE49-F238E27FC236}">
                <a16:creationId xmlns:a16="http://schemas.microsoft.com/office/drawing/2014/main" id="{F55E7377-8050-A865-EF84-C59BB35AC2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lt-LT"/>
              <a:t>Spustelėkite, kad galėtumėte redaguoti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</a:p>
        </p:txBody>
      </p:sp>
      <p:sp>
        <p:nvSpPr>
          <p:cNvPr id="4" name="Datos vietos rezervavimo ženklas 3">
            <a:extLst>
              <a:ext uri="{FF2B5EF4-FFF2-40B4-BE49-F238E27FC236}">
                <a16:creationId xmlns:a16="http://schemas.microsoft.com/office/drawing/2014/main" id="{F0D7B71D-7E5E-08BE-EB07-20C40E83CB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3D070-B844-479C-BEA2-F86007EBB21B}" type="datetimeFigureOut">
              <a:rPr lang="lt-LT" smtClean="0"/>
              <a:t>2025-11-18</a:t>
            </a:fld>
            <a:endParaRPr lang="lt-LT"/>
          </a:p>
        </p:txBody>
      </p:sp>
      <p:sp>
        <p:nvSpPr>
          <p:cNvPr id="5" name="Poraštės vietos rezervavimo ženklas 4">
            <a:extLst>
              <a:ext uri="{FF2B5EF4-FFF2-40B4-BE49-F238E27FC236}">
                <a16:creationId xmlns:a16="http://schemas.microsoft.com/office/drawing/2014/main" id="{846432EA-737F-C18A-3356-E74D1CDE13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kaidrės numerio vietos rezervavimo ženklas 5">
            <a:extLst>
              <a:ext uri="{FF2B5EF4-FFF2-40B4-BE49-F238E27FC236}">
                <a16:creationId xmlns:a16="http://schemas.microsoft.com/office/drawing/2014/main" id="{FEA4AEB1-4C29-AB87-637B-26302312C1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64C0EA-9285-4F0E-BE77-C2819DE2DAF6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4314158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kcijos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CF9B4A1D-C025-3C1E-8223-3A90CB7EBF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lt-LT"/>
              <a:t>Spustelėję redaguokite stilių</a:t>
            </a:r>
          </a:p>
        </p:txBody>
      </p:sp>
      <p:sp>
        <p:nvSpPr>
          <p:cNvPr id="3" name="Teksto vietos rezervavimo ženklas 2">
            <a:extLst>
              <a:ext uri="{FF2B5EF4-FFF2-40B4-BE49-F238E27FC236}">
                <a16:creationId xmlns:a16="http://schemas.microsoft.com/office/drawing/2014/main" id="{B3DE941B-A2F2-D515-2276-CBFD84BC198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lt-LT"/>
              <a:t>Spustelėkite, kad galėtumėte redaguoti šablono teksto stilius</a:t>
            </a:r>
          </a:p>
        </p:txBody>
      </p:sp>
      <p:sp>
        <p:nvSpPr>
          <p:cNvPr id="4" name="Datos vietos rezervavimo ženklas 3">
            <a:extLst>
              <a:ext uri="{FF2B5EF4-FFF2-40B4-BE49-F238E27FC236}">
                <a16:creationId xmlns:a16="http://schemas.microsoft.com/office/drawing/2014/main" id="{7458FBEF-23EF-2549-8BDA-E15623ADF2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3D070-B844-479C-BEA2-F86007EBB21B}" type="datetimeFigureOut">
              <a:rPr lang="lt-LT" smtClean="0"/>
              <a:t>2025-11-18</a:t>
            </a:fld>
            <a:endParaRPr lang="lt-LT"/>
          </a:p>
        </p:txBody>
      </p:sp>
      <p:sp>
        <p:nvSpPr>
          <p:cNvPr id="5" name="Poraštės vietos rezervavimo ženklas 4">
            <a:extLst>
              <a:ext uri="{FF2B5EF4-FFF2-40B4-BE49-F238E27FC236}">
                <a16:creationId xmlns:a16="http://schemas.microsoft.com/office/drawing/2014/main" id="{A392FBA8-753F-4834-7470-DA0269C963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kaidrės numerio vietos rezervavimo ženklas 5">
            <a:extLst>
              <a:ext uri="{FF2B5EF4-FFF2-40B4-BE49-F238E27FC236}">
                <a16:creationId xmlns:a16="http://schemas.microsoft.com/office/drawing/2014/main" id="{D79FA164-5FD8-D2DE-16D4-160584A036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64C0EA-9285-4F0E-BE77-C2819DE2DAF6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42893959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 turinia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B0604CB2-3E85-4331-F719-9C39B53FAF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/>
              <a:t>Spustelėję redaguokite stilių</a:t>
            </a:r>
          </a:p>
        </p:txBody>
      </p:sp>
      <p:sp>
        <p:nvSpPr>
          <p:cNvPr id="3" name="Turinio vietos rezervavimo ženklas 2">
            <a:extLst>
              <a:ext uri="{FF2B5EF4-FFF2-40B4-BE49-F238E27FC236}">
                <a16:creationId xmlns:a16="http://schemas.microsoft.com/office/drawing/2014/main" id="{F1A09A10-0D70-F940-3223-A4151D82276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lt-LT"/>
              <a:t>Spustelėkite, kad galėtumėte redaguoti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</a:p>
        </p:txBody>
      </p:sp>
      <p:sp>
        <p:nvSpPr>
          <p:cNvPr id="4" name="Turinio vietos rezervavimo ženklas 3">
            <a:extLst>
              <a:ext uri="{FF2B5EF4-FFF2-40B4-BE49-F238E27FC236}">
                <a16:creationId xmlns:a16="http://schemas.microsoft.com/office/drawing/2014/main" id="{C0894946-7E71-6785-CE17-E517C8AD53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lt-LT"/>
              <a:t>Spustelėkite, kad galėtumėte redaguoti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</a:p>
        </p:txBody>
      </p:sp>
      <p:sp>
        <p:nvSpPr>
          <p:cNvPr id="5" name="Datos vietos rezervavimo ženklas 4">
            <a:extLst>
              <a:ext uri="{FF2B5EF4-FFF2-40B4-BE49-F238E27FC236}">
                <a16:creationId xmlns:a16="http://schemas.microsoft.com/office/drawing/2014/main" id="{5311B851-BDFE-AE9C-5DBA-E616BE74DB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3D070-B844-479C-BEA2-F86007EBB21B}" type="datetimeFigureOut">
              <a:rPr lang="lt-LT" smtClean="0"/>
              <a:t>2025-11-18</a:t>
            </a:fld>
            <a:endParaRPr lang="lt-LT"/>
          </a:p>
        </p:txBody>
      </p:sp>
      <p:sp>
        <p:nvSpPr>
          <p:cNvPr id="6" name="Poraštės vietos rezervavimo ženklas 5">
            <a:extLst>
              <a:ext uri="{FF2B5EF4-FFF2-40B4-BE49-F238E27FC236}">
                <a16:creationId xmlns:a16="http://schemas.microsoft.com/office/drawing/2014/main" id="{279004E6-F68C-5C1C-21F9-1EEB43C8E4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kaidrės numerio vietos rezervavimo ženklas 6">
            <a:extLst>
              <a:ext uri="{FF2B5EF4-FFF2-40B4-BE49-F238E27FC236}">
                <a16:creationId xmlns:a16="http://schemas.microsoft.com/office/drawing/2014/main" id="{AA65D4C3-0DBC-D12C-D988-86BBC9D2AC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64C0EA-9285-4F0E-BE77-C2819DE2DAF6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40805769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Lyginim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88C6BF63-B7BE-126E-D452-8E43B14134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lt-LT"/>
              <a:t>Spustelėję redaguokite stilių</a:t>
            </a:r>
          </a:p>
        </p:txBody>
      </p:sp>
      <p:sp>
        <p:nvSpPr>
          <p:cNvPr id="3" name="Teksto vietos rezervavimo ženklas 2">
            <a:extLst>
              <a:ext uri="{FF2B5EF4-FFF2-40B4-BE49-F238E27FC236}">
                <a16:creationId xmlns:a16="http://schemas.microsoft.com/office/drawing/2014/main" id="{A120680A-05FF-79C5-9950-130749FDFC8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t-LT"/>
              <a:t>Spustelėkite, kad galėtumėte redaguoti šablono teksto stilius</a:t>
            </a:r>
          </a:p>
        </p:txBody>
      </p:sp>
      <p:sp>
        <p:nvSpPr>
          <p:cNvPr id="4" name="Turinio vietos rezervavimo ženklas 3">
            <a:extLst>
              <a:ext uri="{FF2B5EF4-FFF2-40B4-BE49-F238E27FC236}">
                <a16:creationId xmlns:a16="http://schemas.microsoft.com/office/drawing/2014/main" id="{0E3439A4-DB58-CD5D-B775-367123DA5D6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lt-LT"/>
              <a:t>Spustelėkite, kad galėtumėte redaguoti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</a:p>
        </p:txBody>
      </p:sp>
      <p:sp>
        <p:nvSpPr>
          <p:cNvPr id="5" name="Teksto vietos rezervavimo ženklas 4">
            <a:extLst>
              <a:ext uri="{FF2B5EF4-FFF2-40B4-BE49-F238E27FC236}">
                <a16:creationId xmlns:a16="http://schemas.microsoft.com/office/drawing/2014/main" id="{045776E5-87E8-D11F-05D1-BB05462F443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t-LT"/>
              <a:t>Spustelėkite, kad galėtumėte redaguoti šablono teksto stilius</a:t>
            </a:r>
          </a:p>
        </p:txBody>
      </p:sp>
      <p:sp>
        <p:nvSpPr>
          <p:cNvPr id="6" name="Turinio vietos rezervavimo ženklas 5">
            <a:extLst>
              <a:ext uri="{FF2B5EF4-FFF2-40B4-BE49-F238E27FC236}">
                <a16:creationId xmlns:a16="http://schemas.microsoft.com/office/drawing/2014/main" id="{3178B8ED-2F06-04BA-8322-26E6222F0A0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lt-LT"/>
              <a:t>Spustelėkite, kad galėtumėte redaguoti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</a:p>
        </p:txBody>
      </p:sp>
      <p:sp>
        <p:nvSpPr>
          <p:cNvPr id="7" name="Datos vietos rezervavimo ženklas 6">
            <a:extLst>
              <a:ext uri="{FF2B5EF4-FFF2-40B4-BE49-F238E27FC236}">
                <a16:creationId xmlns:a16="http://schemas.microsoft.com/office/drawing/2014/main" id="{7A6FF275-3181-7E22-FBC0-2A74B194DE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3D070-B844-479C-BEA2-F86007EBB21B}" type="datetimeFigureOut">
              <a:rPr lang="lt-LT" smtClean="0"/>
              <a:t>2025-11-18</a:t>
            </a:fld>
            <a:endParaRPr lang="lt-LT"/>
          </a:p>
        </p:txBody>
      </p:sp>
      <p:sp>
        <p:nvSpPr>
          <p:cNvPr id="8" name="Poraštės vietos rezervavimo ženklas 7">
            <a:extLst>
              <a:ext uri="{FF2B5EF4-FFF2-40B4-BE49-F238E27FC236}">
                <a16:creationId xmlns:a16="http://schemas.microsoft.com/office/drawing/2014/main" id="{105A634D-738F-BCD4-C052-C8E191E8B6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9" name="Skaidrės numerio vietos rezervavimo ženklas 8">
            <a:extLst>
              <a:ext uri="{FF2B5EF4-FFF2-40B4-BE49-F238E27FC236}">
                <a16:creationId xmlns:a16="http://schemas.microsoft.com/office/drawing/2014/main" id="{70BDF410-4D17-F3C4-69B2-241EA4A70A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64C0EA-9285-4F0E-BE77-C2819DE2DAF6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8425280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k pavadinim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4498ABBB-4719-EBC9-BB99-0B4A611289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/>
              <a:t>Spustelėję redaguokite stilių</a:t>
            </a:r>
          </a:p>
        </p:txBody>
      </p:sp>
      <p:sp>
        <p:nvSpPr>
          <p:cNvPr id="3" name="Datos vietos rezervavimo ženklas 2">
            <a:extLst>
              <a:ext uri="{FF2B5EF4-FFF2-40B4-BE49-F238E27FC236}">
                <a16:creationId xmlns:a16="http://schemas.microsoft.com/office/drawing/2014/main" id="{B9119B8A-4AF3-8D81-643F-B3108C4955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3D070-B844-479C-BEA2-F86007EBB21B}" type="datetimeFigureOut">
              <a:rPr lang="lt-LT" smtClean="0"/>
              <a:t>2025-11-18</a:t>
            </a:fld>
            <a:endParaRPr lang="lt-LT"/>
          </a:p>
        </p:txBody>
      </p:sp>
      <p:sp>
        <p:nvSpPr>
          <p:cNvPr id="4" name="Poraštės vietos rezervavimo ženklas 3">
            <a:extLst>
              <a:ext uri="{FF2B5EF4-FFF2-40B4-BE49-F238E27FC236}">
                <a16:creationId xmlns:a16="http://schemas.microsoft.com/office/drawing/2014/main" id="{218D4A09-5FB3-4E44-979D-C6A7303E48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5" name="Skaidrės numerio vietos rezervavimo ženklas 4">
            <a:extLst>
              <a:ext uri="{FF2B5EF4-FFF2-40B4-BE49-F238E27FC236}">
                <a16:creationId xmlns:a16="http://schemas.microsoft.com/office/drawing/2014/main" id="{88A2E421-F8F3-7083-19A3-6B9E90826E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64C0EA-9285-4F0E-BE77-C2819DE2DAF6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2695786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ušč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os vietos rezervavimo ženklas 1">
            <a:extLst>
              <a:ext uri="{FF2B5EF4-FFF2-40B4-BE49-F238E27FC236}">
                <a16:creationId xmlns:a16="http://schemas.microsoft.com/office/drawing/2014/main" id="{6DF7DB6A-E222-D260-AF03-C07F40E6AD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3D070-B844-479C-BEA2-F86007EBB21B}" type="datetimeFigureOut">
              <a:rPr lang="lt-LT" smtClean="0"/>
              <a:t>2025-11-18</a:t>
            </a:fld>
            <a:endParaRPr lang="lt-LT"/>
          </a:p>
        </p:txBody>
      </p:sp>
      <p:sp>
        <p:nvSpPr>
          <p:cNvPr id="3" name="Poraštės vietos rezervavimo ženklas 2">
            <a:extLst>
              <a:ext uri="{FF2B5EF4-FFF2-40B4-BE49-F238E27FC236}">
                <a16:creationId xmlns:a16="http://schemas.microsoft.com/office/drawing/2014/main" id="{146FF11C-C089-606A-E409-F817B909FB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4" name="Skaidrės numerio vietos rezervavimo ženklas 3">
            <a:extLst>
              <a:ext uri="{FF2B5EF4-FFF2-40B4-BE49-F238E27FC236}">
                <a16:creationId xmlns:a16="http://schemas.microsoft.com/office/drawing/2014/main" id="{085E4A26-6270-04BF-EDFA-1B9F7C8B22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64C0EA-9285-4F0E-BE77-C2819DE2DAF6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8478522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urinys ir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AD9DAB57-5AC6-CDCD-E9A0-8437C78D16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lt-LT"/>
              <a:t>Spustelėję redaguokite stilių</a:t>
            </a:r>
          </a:p>
        </p:txBody>
      </p:sp>
      <p:sp>
        <p:nvSpPr>
          <p:cNvPr id="3" name="Turinio vietos rezervavimo ženklas 2">
            <a:extLst>
              <a:ext uri="{FF2B5EF4-FFF2-40B4-BE49-F238E27FC236}">
                <a16:creationId xmlns:a16="http://schemas.microsoft.com/office/drawing/2014/main" id="{F2627AAC-7343-75C4-C7ED-04A27A2B71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lt-LT"/>
              <a:t>Spustelėkite, kad galėtumėte redaguoti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</a:p>
        </p:txBody>
      </p:sp>
      <p:sp>
        <p:nvSpPr>
          <p:cNvPr id="4" name="Teksto vietos rezervavimo ženklas 3">
            <a:extLst>
              <a:ext uri="{FF2B5EF4-FFF2-40B4-BE49-F238E27FC236}">
                <a16:creationId xmlns:a16="http://schemas.microsoft.com/office/drawing/2014/main" id="{1C45BE02-8421-A5D4-D69D-F81400D5975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lt-LT"/>
              <a:t>Spustelėkite, kad galėtumėte redaguoti šablono teksto stilius</a:t>
            </a:r>
          </a:p>
        </p:txBody>
      </p:sp>
      <p:sp>
        <p:nvSpPr>
          <p:cNvPr id="5" name="Datos vietos rezervavimo ženklas 4">
            <a:extLst>
              <a:ext uri="{FF2B5EF4-FFF2-40B4-BE49-F238E27FC236}">
                <a16:creationId xmlns:a16="http://schemas.microsoft.com/office/drawing/2014/main" id="{73C19985-DA74-F9CD-AE37-A403A3ED75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3D070-B844-479C-BEA2-F86007EBB21B}" type="datetimeFigureOut">
              <a:rPr lang="lt-LT" smtClean="0"/>
              <a:t>2025-11-18</a:t>
            </a:fld>
            <a:endParaRPr lang="lt-LT"/>
          </a:p>
        </p:txBody>
      </p:sp>
      <p:sp>
        <p:nvSpPr>
          <p:cNvPr id="6" name="Poraštės vietos rezervavimo ženklas 5">
            <a:extLst>
              <a:ext uri="{FF2B5EF4-FFF2-40B4-BE49-F238E27FC236}">
                <a16:creationId xmlns:a16="http://schemas.microsoft.com/office/drawing/2014/main" id="{84F9BA48-F958-14F1-0DC9-DF3753013E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kaidrės numerio vietos rezervavimo ženklas 6">
            <a:extLst>
              <a:ext uri="{FF2B5EF4-FFF2-40B4-BE49-F238E27FC236}">
                <a16:creationId xmlns:a16="http://schemas.microsoft.com/office/drawing/2014/main" id="{46D436E4-0B0A-8836-38AB-BF2A1FFD8C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64C0EA-9285-4F0E-BE77-C2819DE2DAF6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4095205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aveikslėlis ir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E359ECA8-C64D-D6CF-F95F-4EE728D0BB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lt-LT"/>
              <a:t>Spustelėję redaguokite stilių</a:t>
            </a:r>
          </a:p>
        </p:txBody>
      </p:sp>
      <p:sp>
        <p:nvSpPr>
          <p:cNvPr id="3" name="Paveikslėlio vietos rezervavimo ženklas 2">
            <a:extLst>
              <a:ext uri="{FF2B5EF4-FFF2-40B4-BE49-F238E27FC236}">
                <a16:creationId xmlns:a16="http://schemas.microsoft.com/office/drawing/2014/main" id="{8CB56122-C577-0562-2A4F-FD47A38B142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lt-LT"/>
          </a:p>
        </p:txBody>
      </p:sp>
      <p:sp>
        <p:nvSpPr>
          <p:cNvPr id="4" name="Teksto vietos rezervavimo ženklas 3">
            <a:extLst>
              <a:ext uri="{FF2B5EF4-FFF2-40B4-BE49-F238E27FC236}">
                <a16:creationId xmlns:a16="http://schemas.microsoft.com/office/drawing/2014/main" id="{19A62EDD-AFEC-C684-F659-38ED041A2C1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lt-LT"/>
              <a:t>Spustelėkite, kad galėtumėte redaguoti šablono teksto stilius</a:t>
            </a:r>
          </a:p>
        </p:txBody>
      </p:sp>
      <p:sp>
        <p:nvSpPr>
          <p:cNvPr id="5" name="Datos vietos rezervavimo ženklas 4">
            <a:extLst>
              <a:ext uri="{FF2B5EF4-FFF2-40B4-BE49-F238E27FC236}">
                <a16:creationId xmlns:a16="http://schemas.microsoft.com/office/drawing/2014/main" id="{7861B52D-A3B1-EB00-0DDE-BAAEFF58E9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3D070-B844-479C-BEA2-F86007EBB21B}" type="datetimeFigureOut">
              <a:rPr lang="lt-LT" smtClean="0"/>
              <a:t>2025-11-18</a:t>
            </a:fld>
            <a:endParaRPr lang="lt-LT"/>
          </a:p>
        </p:txBody>
      </p:sp>
      <p:sp>
        <p:nvSpPr>
          <p:cNvPr id="6" name="Poraštės vietos rezervavimo ženklas 5">
            <a:extLst>
              <a:ext uri="{FF2B5EF4-FFF2-40B4-BE49-F238E27FC236}">
                <a16:creationId xmlns:a16="http://schemas.microsoft.com/office/drawing/2014/main" id="{847CD328-E431-1CC8-2F19-29817B7442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kaidrės numerio vietos rezervavimo ženklas 6">
            <a:extLst>
              <a:ext uri="{FF2B5EF4-FFF2-40B4-BE49-F238E27FC236}">
                <a16:creationId xmlns:a16="http://schemas.microsoft.com/office/drawing/2014/main" id="{DC099D37-1353-9802-DB5F-007FBB41FF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64C0EA-9285-4F0E-BE77-C2819DE2DAF6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3473618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o vietos rezervavimo ženklas 1">
            <a:extLst>
              <a:ext uri="{FF2B5EF4-FFF2-40B4-BE49-F238E27FC236}">
                <a16:creationId xmlns:a16="http://schemas.microsoft.com/office/drawing/2014/main" id="{D788DDEE-5AAE-0509-7EB9-4C8D233505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lt-LT"/>
              <a:t>Spustelėję redaguokite stilių</a:t>
            </a:r>
          </a:p>
        </p:txBody>
      </p:sp>
      <p:sp>
        <p:nvSpPr>
          <p:cNvPr id="3" name="Teksto vietos rezervavimo ženklas 2">
            <a:extLst>
              <a:ext uri="{FF2B5EF4-FFF2-40B4-BE49-F238E27FC236}">
                <a16:creationId xmlns:a16="http://schemas.microsoft.com/office/drawing/2014/main" id="{BA7489FA-207F-7E6B-5745-A870C54D1C9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lt-LT"/>
              <a:t>Spustelėkite, kad galėtumėte redaguoti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</a:p>
        </p:txBody>
      </p:sp>
      <p:sp>
        <p:nvSpPr>
          <p:cNvPr id="4" name="Datos vietos rezervavimo ženklas 3">
            <a:extLst>
              <a:ext uri="{FF2B5EF4-FFF2-40B4-BE49-F238E27FC236}">
                <a16:creationId xmlns:a16="http://schemas.microsoft.com/office/drawing/2014/main" id="{20D000E8-4F1D-27AB-9B4A-3D844AA2507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F23D070-B844-479C-BEA2-F86007EBB21B}" type="datetimeFigureOut">
              <a:rPr lang="lt-LT" smtClean="0"/>
              <a:t>2025-11-18</a:t>
            </a:fld>
            <a:endParaRPr lang="lt-LT"/>
          </a:p>
        </p:txBody>
      </p:sp>
      <p:sp>
        <p:nvSpPr>
          <p:cNvPr id="5" name="Poraštės vietos rezervavimo ženklas 4">
            <a:extLst>
              <a:ext uri="{FF2B5EF4-FFF2-40B4-BE49-F238E27FC236}">
                <a16:creationId xmlns:a16="http://schemas.microsoft.com/office/drawing/2014/main" id="{FD0E34C1-94B9-88EA-34F6-0FD0CC3B33A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lt-LT"/>
          </a:p>
        </p:txBody>
      </p:sp>
      <p:sp>
        <p:nvSpPr>
          <p:cNvPr id="6" name="Skaidrės numerio vietos rezervavimo ženklas 5">
            <a:extLst>
              <a:ext uri="{FF2B5EF4-FFF2-40B4-BE49-F238E27FC236}">
                <a16:creationId xmlns:a16="http://schemas.microsoft.com/office/drawing/2014/main" id="{BCAA348E-7514-8A0E-97C7-11EA1EE97CE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564C0EA-9285-4F0E-BE77-C2819DE2DAF6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40523503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t-L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F21592-A199-4C4A-BFFF-8CF901DF37C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lt-LT" sz="6000" b="1" dirty="0">
                <a:solidFill>
                  <a:srgbClr val="00B050"/>
                </a:solidFill>
                <a:latin typeface="Abadi" panose="020F0502020204030204" pitchFamily="34" charset="-70"/>
              </a:rPr>
              <a:t>Rašybos pastovumas, pokyčiai ir aktualijos</a:t>
            </a:r>
            <a:br>
              <a:rPr lang="lt-LT" sz="6000" b="1" dirty="0">
                <a:solidFill>
                  <a:srgbClr val="00B050"/>
                </a:solidFill>
                <a:effectLst/>
                <a:latin typeface="Abadi" panose="020F0502020204030204" pitchFamily="34" charset="-70"/>
                <a:ea typeface="Calibri" panose="020F0502020204030204" pitchFamily="34" charset="0"/>
              </a:rPr>
            </a:br>
            <a:r>
              <a:rPr lang="lt-LT" sz="2800" b="0" dirty="0">
                <a:solidFill>
                  <a:srgbClr val="222222"/>
                </a:solidFill>
                <a:effectLst/>
                <a:latin typeface="+mn-lt"/>
              </a:rPr>
              <a:t>Paskaitą </a:t>
            </a:r>
            <a:r>
              <a:rPr lang="lt-LT" sz="2800" dirty="0">
                <a:solidFill>
                  <a:srgbClr val="222222"/>
                </a:solidFill>
                <a:latin typeface="+mn-lt"/>
              </a:rPr>
              <a:t>remia Valstybinė </a:t>
            </a:r>
            <a:r>
              <a:rPr lang="lt-LT" sz="2800" b="0" dirty="0">
                <a:solidFill>
                  <a:srgbClr val="222222"/>
                </a:solidFill>
                <a:effectLst/>
                <a:latin typeface="+mn-lt"/>
              </a:rPr>
              <a:t>lietuvių kalbos komisija</a:t>
            </a:r>
            <a:endParaRPr lang="en-US" sz="2800" b="1" dirty="0">
              <a:solidFill>
                <a:srgbClr val="00B050"/>
              </a:solidFill>
              <a:latin typeface="+mn-lt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9A4E893-0668-4420-9E16-C0A406B6CB7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786917"/>
          </a:xfrm>
        </p:spPr>
        <p:txBody>
          <a:bodyPr>
            <a:normAutofit fontScale="92500" lnSpcReduction="20000"/>
          </a:bodyPr>
          <a:lstStyle/>
          <a:p>
            <a:pPr algn="ctr"/>
            <a:r>
              <a:rPr lang="lt-LT" dirty="0"/>
              <a:t>doc. dr. </a:t>
            </a:r>
            <a:r>
              <a:rPr lang="lt-LT" sz="3500" b="1" dirty="0">
                <a:latin typeface="Abadi" panose="020B0604020104020204" pitchFamily="34" charset="-70"/>
              </a:rPr>
              <a:t>RASUOLĖ VLADARSKIENĖ</a:t>
            </a:r>
          </a:p>
          <a:p>
            <a:pPr algn="ctr"/>
            <a:r>
              <a:rPr lang="lt-LT" altLang="lt-LT" dirty="0"/>
              <a:t>Lietuvių kalbos instituto vyresn. m. darbuotoja,</a:t>
            </a:r>
            <a:br>
              <a:rPr lang="lt-LT" altLang="lt-LT" dirty="0"/>
            </a:br>
            <a:r>
              <a:rPr lang="lt-LT" altLang="lt-LT" dirty="0"/>
              <a:t>Vilniaus Gedimino technikos universiteto </a:t>
            </a:r>
            <a:br>
              <a:rPr lang="lt-LT" altLang="lt-LT" dirty="0"/>
            </a:br>
            <a:r>
              <a:rPr lang="lt-LT" altLang="lt-LT" dirty="0"/>
              <a:t>Lietuvių kalbos skyriaus ASISTENTĖ</a:t>
            </a:r>
            <a:endParaRPr lang="en-US" altLang="lt-LT" dirty="0"/>
          </a:p>
          <a:p>
            <a:pPr algn="ctr"/>
            <a:r>
              <a:rPr lang="en-US" altLang="lt-LT" dirty="0"/>
              <a:t>202</a:t>
            </a:r>
            <a:r>
              <a:rPr lang="lt-LT" altLang="lt-LT" dirty="0"/>
              <a:t>5</a:t>
            </a:r>
            <a:r>
              <a:rPr lang="en-US" altLang="lt-LT" dirty="0"/>
              <a:t> m. </a:t>
            </a:r>
            <a:r>
              <a:rPr lang="en-US" altLang="lt-LT" dirty="0" err="1"/>
              <a:t>lapkričio</a:t>
            </a:r>
            <a:r>
              <a:rPr lang="en-US" altLang="lt-LT" dirty="0"/>
              <a:t> </a:t>
            </a:r>
            <a:r>
              <a:rPr lang="lt-LT" altLang="lt-LT" dirty="0"/>
              <a:t>13</a:t>
            </a:r>
            <a:r>
              <a:rPr lang="en-US" altLang="lt-LT" dirty="0"/>
              <a:t> d.</a:t>
            </a:r>
            <a:endParaRPr lang="lt-LT" altLang="lt-LT" dirty="0"/>
          </a:p>
          <a:p>
            <a:endParaRPr lang="en-US" dirty="0"/>
          </a:p>
        </p:txBody>
      </p:sp>
      <p:pic>
        <p:nvPicPr>
          <p:cNvPr id="4" name="Picture 2" descr="Valstybinė lietuvių kalbos komisija">
            <a:extLst>
              <a:ext uri="{FF2B5EF4-FFF2-40B4-BE49-F238E27FC236}">
                <a16:creationId xmlns:a16="http://schemas.microsoft.com/office/drawing/2014/main" id="{BA7F7130-7044-0CBB-8856-625CD5A6954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92173" y="167510"/>
            <a:ext cx="1391012" cy="9630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6" descr="Lietuvių kalbos institutas">
            <a:extLst>
              <a:ext uri="{FF2B5EF4-FFF2-40B4-BE49-F238E27FC236}">
                <a16:creationId xmlns:a16="http://schemas.microsoft.com/office/drawing/2014/main" id="{707D5E11-F591-B882-9320-725A88F2F6F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05092" y="235391"/>
            <a:ext cx="925909" cy="8272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4" descr="Pradžia">
            <a:extLst>
              <a:ext uri="{FF2B5EF4-FFF2-40B4-BE49-F238E27FC236}">
                <a16:creationId xmlns:a16="http://schemas.microsoft.com/office/drawing/2014/main" id="{2941F3D3-8388-B1AA-2C9E-CBD036D5B5F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74816" y="235391"/>
            <a:ext cx="1516132" cy="7187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473501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9F7176-EAFE-4B2A-BF3B-EFB9B213AA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>
                <a:solidFill>
                  <a:srgbClr val="00B050"/>
                </a:solidFill>
              </a:rPr>
              <a:t>Taisyklių</a:t>
            </a:r>
            <a:r>
              <a:rPr lang="en-US" b="1" dirty="0">
                <a:solidFill>
                  <a:srgbClr val="00B050"/>
                </a:solidFill>
              </a:rPr>
              <a:t> </a:t>
            </a:r>
            <a:r>
              <a:rPr lang="en-US" b="1" dirty="0" err="1">
                <a:solidFill>
                  <a:srgbClr val="00B050"/>
                </a:solidFill>
              </a:rPr>
              <a:t>tikslinimas</a:t>
            </a:r>
            <a:endParaRPr lang="en-US" b="1" dirty="0">
              <a:solidFill>
                <a:srgbClr val="00B05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523315-1FD9-44F5-8132-03993C1904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lt-LT" sz="2800" b="0" i="0" dirty="0">
                <a:solidFill>
                  <a:srgbClr val="000000"/>
                </a:solidFill>
                <a:effectLst/>
              </a:rPr>
              <a:t>Tikrinis vienažodis pavadinimas kartu yra ir gimininis žodis. </a:t>
            </a:r>
            <a:endParaRPr lang="en-US" sz="2800" b="0" i="0" dirty="0">
              <a:solidFill>
                <a:srgbClr val="000000"/>
              </a:solidFill>
              <a:effectLst/>
            </a:endParaRPr>
          </a:p>
          <a:p>
            <a:r>
              <a:rPr lang="lt-LT" sz="2800" b="0" i="0" dirty="0">
                <a:solidFill>
                  <a:srgbClr val="000000"/>
                </a:solidFill>
                <a:effectLst/>
              </a:rPr>
              <a:t>Tai yra žodis, žymintis bendrinį objekto pavadinimą, vadinasi, jis gali būti vartojamas ir kaip bendrinis žodis, tada jis rašomas iš mažosios raidės. </a:t>
            </a:r>
            <a:endParaRPr lang="en-US" sz="2800" b="0" i="0" dirty="0">
              <a:solidFill>
                <a:srgbClr val="000000"/>
              </a:solidFill>
              <a:effectLst/>
            </a:endParaRPr>
          </a:p>
          <a:p>
            <a:r>
              <a:rPr lang="lt-LT" sz="2800" b="0" i="0" dirty="0">
                <a:solidFill>
                  <a:srgbClr val="000000"/>
                </a:solidFill>
                <a:effectLst/>
              </a:rPr>
              <a:t>Taigi labai svarbu tekste atskirti, kokia reikšme žodis vartojamas – išskiriamąja ar bendrine, nuo to priklauso ir to žodžio rašyba.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401101452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C81BAF-52F4-DD13-2DEE-BDCE16C23E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63527"/>
            <a:ext cx="10058400" cy="1450757"/>
          </a:xfrm>
        </p:spPr>
        <p:txBody>
          <a:bodyPr/>
          <a:lstStyle/>
          <a:p>
            <a:r>
              <a:rPr lang="en-US" b="1" dirty="0">
                <a:solidFill>
                  <a:srgbClr val="00B050"/>
                </a:solidFill>
                <a:ea typeface="SimSun" panose="02010600030101010101" pitchFamily="2" charset="-122"/>
              </a:rPr>
              <a:t>V</a:t>
            </a:r>
            <a:r>
              <a:rPr lang="lt-LT" sz="4800" b="1" dirty="0">
                <a:solidFill>
                  <a:srgbClr val="00B050"/>
                </a:solidFill>
                <a:effectLst/>
                <a:ea typeface="SimSun" panose="02010600030101010101" pitchFamily="2" charset="-122"/>
              </a:rPr>
              <a:t>aldymo vienetų pavadinim</a:t>
            </a:r>
            <a:r>
              <a:rPr lang="en-US" sz="4800" b="1" dirty="0">
                <a:solidFill>
                  <a:srgbClr val="00B050"/>
                </a:solidFill>
                <a:effectLst/>
                <a:ea typeface="SimSun" panose="02010600030101010101" pitchFamily="2" charset="-122"/>
              </a:rPr>
              <a:t>ų </a:t>
            </a:r>
            <a:r>
              <a:rPr lang="en-US" sz="4800" b="1" dirty="0" err="1">
                <a:solidFill>
                  <a:srgbClr val="00B050"/>
                </a:solidFill>
                <a:effectLst/>
                <a:ea typeface="SimSun" panose="02010600030101010101" pitchFamily="2" charset="-122"/>
              </a:rPr>
              <a:t>rašymas</a:t>
            </a:r>
            <a:endParaRPr lang="en-US" b="1" dirty="0">
              <a:solidFill>
                <a:srgbClr val="00B05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F4B041-E069-5F7E-DC23-56BA1EED91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845733"/>
            <a:ext cx="10782300" cy="4437079"/>
          </a:xfrm>
        </p:spPr>
        <p:txBody>
          <a:bodyPr>
            <a:normAutofit fontScale="92500"/>
          </a:bodyPr>
          <a:lstStyle/>
          <a:p>
            <a:pPr indent="540385" algn="just">
              <a:lnSpc>
                <a:spcPct val="100000"/>
              </a:lnSpc>
            </a:pPr>
            <a:r>
              <a:rPr lang="lt-LT" sz="2400" dirty="0">
                <a:effectLst/>
                <a:ea typeface="SimSun" panose="02010600030101010101" pitchFamily="2" charset="-122"/>
              </a:rPr>
              <a:t>Įmonių, įstaigų ir organizacijų valdymo vienetų pavadinimai rašomi iš mažosios raidės (</a:t>
            </a:r>
            <a:r>
              <a:rPr lang="lt-LT" sz="2400" i="1" dirty="0">
                <a:solidFill>
                  <a:srgbClr val="0070C0"/>
                </a:solidFill>
                <a:effectLst/>
                <a:ea typeface="SimSun" panose="02010600030101010101" pitchFamily="2" charset="-122"/>
              </a:rPr>
              <a:t>valdyba</a:t>
            </a:r>
            <a:r>
              <a:rPr lang="lt-LT" sz="2400" dirty="0">
                <a:solidFill>
                  <a:srgbClr val="0070C0"/>
                </a:solidFill>
                <a:effectLst/>
                <a:ea typeface="SimSun" panose="02010600030101010101" pitchFamily="2" charset="-122"/>
              </a:rPr>
              <a:t>,</a:t>
            </a:r>
            <a:r>
              <a:rPr lang="lt-LT" sz="2400" i="1" dirty="0">
                <a:solidFill>
                  <a:srgbClr val="0070C0"/>
                </a:solidFill>
                <a:effectLst/>
                <a:ea typeface="SimSun" panose="02010600030101010101" pitchFamily="2" charset="-122"/>
              </a:rPr>
              <a:t> taryba</a:t>
            </a:r>
            <a:r>
              <a:rPr lang="lt-LT" sz="2400" dirty="0">
                <a:solidFill>
                  <a:srgbClr val="0070C0"/>
                </a:solidFill>
                <a:effectLst/>
                <a:ea typeface="SimSun" panose="02010600030101010101" pitchFamily="2" charset="-122"/>
              </a:rPr>
              <a:t>,</a:t>
            </a:r>
            <a:r>
              <a:rPr lang="lt-LT" sz="2400" i="1" dirty="0">
                <a:solidFill>
                  <a:srgbClr val="0070C0"/>
                </a:solidFill>
                <a:effectLst/>
                <a:ea typeface="SimSun" panose="02010600030101010101" pitchFamily="2" charset="-122"/>
              </a:rPr>
              <a:t> direkcija</a:t>
            </a:r>
            <a:r>
              <a:rPr lang="lt-LT" sz="2400" dirty="0">
                <a:solidFill>
                  <a:srgbClr val="0070C0"/>
                </a:solidFill>
                <a:effectLst/>
                <a:ea typeface="SimSun" panose="02010600030101010101" pitchFamily="2" charset="-122"/>
              </a:rPr>
              <a:t>,</a:t>
            </a:r>
            <a:r>
              <a:rPr lang="lt-LT" sz="2400" i="1" dirty="0">
                <a:solidFill>
                  <a:srgbClr val="0070C0"/>
                </a:solidFill>
                <a:effectLst/>
                <a:ea typeface="SimSun" panose="02010600030101010101" pitchFamily="2" charset="-122"/>
              </a:rPr>
              <a:t> prezidiumas</a:t>
            </a:r>
            <a:r>
              <a:rPr lang="lt-LT" sz="2400" dirty="0">
                <a:solidFill>
                  <a:srgbClr val="0070C0"/>
                </a:solidFill>
                <a:effectLst/>
                <a:ea typeface="SimSun" panose="02010600030101010101" pitchFamily="2" charset="-122"/>
              </a:rPr>
              <a:t>,</a:t>
            </a:r>
            <a:r>
              <a:rPr lang="lt-LT" sz="2400" i="1" dirty="0">
                <a:solidFill>
                  <a:srgbClr val="0070C0"/>
                </a:solidFill>
                <a:effectLst/>
                <a:ea typeface="SimSun" panose="02010600030101010101" pitchFamily="2" charset="-122"/>
              </a:rPr>
              <a:t> direktorių taryba</a:t>
            </a:r>
            <a:r>
              <a:rPr lang="lt-LT" sz="2400" dirty="0">
                <a:solidFill>
                  <a:srgbClr val="0070C0"/>
                </a:solidFill>
                <a:effectLst/>
                <a:ea typeface="SimSun" panose="02010600030101010101" pitchFamily="2" charset="-122"/>
              </a:rPr>
              <a:t>,</a:t>
            </a:r>
            <a:r>
              <a:rPr lang="lt-LT" sz="2400" i="1" dirty="0">
                <a:solidFill>
                  <a:srgbClr val="0070C0"/>
                </a:solidFill>
                <a:effectLst/>
                <a:ea typeface="SimSun" panose="02010600030101010101" pitchFamily="2" charset="-122"/>
              </a:rPr>
              <a:t> mokslo taryba </a:t>
            </a:r>
            <a:r>
              <a:rPr lang="lt-LT" sz="2400" dirty="0">
                <a:effectLst/>
                <a:ea typeface="SimSun" panose="02010600030101010101" pitchFamily="2" charset="-122"/>
              </a:rPr>
              <a:t>ir pan.), pvz.: </a:t>
            </a:r>
            <a:endParaRPr lang="en-US" sz="2400" dirty="0">
              <a:effectLst/>
              <a:ea typeface="SimSun" panose="02010600030101010101" pitchFamily="2" charset="-122"/>
            </a:endParaRPr>
          </a:p>
          <a:p>
            <a:pPr>
              <a:lnSpc>
                <a:spcPct val="100000"/>
              </a:lnSpc>
            </a:pPr>
            <a:r>
              <a:rPr lang="lt-LT" sz="2800" i="1" dirty="0">
                <a:solidFill>
                  <a:srgbClr val="0070C0"/>
                </a:solidFill>
                <a:effectLst/>
                <a:ea typeface="SimSun" panose="02010600030101010101" pitchFamily="2" charset="-122"/>
              </a:rPr>
              <a:t>Lietuvos mokslų akademijos </a:t>
            </a:r>
            <a:r>
              <a:rPr lang="lt-LT" sz="2800" b="1" i="1" spc="100" dirty="0">
                <a:solidFill>
                  <a:srgbClr val="0070C0"/>
                </a:solidFill>
                <a:effectLst/>
                <a:ea typeface="SimSun" panose="02010600030101010101" pitchFamily="2" charset="-122"/>
              </a:rPr>
              <a:t>prezidiumas / Prezidiumas</a:t>
            </a:r>
            <a:r>
              <a:rPr lang="lt-LT" sz="2800" b="1" dirty="0">
                <a:solidFill>
                  <a:srgbClr val="0070C0"/>
                </a:solidFill>
                <a:effectLst/>
                <a:ea typeface="SimSun" panose="02010600030101010101" pitchFamily="2" charset="-122"/>
              </a:rPr>
              <a:t>, </a:t>
            </a:r>
            <a:endParaRPr lang="en-US" sz="2800" b="1" dirty="0">
              <a:solidFill>
                <a:srgbClr val="0070C0"/>
              </a:solidFill>
              <a:effectLst/>
              <a:ea typeface="SimSun" panose="02010600030101010101" pitchFamily="2" charset="-122"/>
            </a:endParaRPr>
          </a:p>
          <a:p>
            <a:pPr>
              <a:lnSpc>
                <a:spcPct val="100000"/>
              </a:lnSpc>
            </a:pPr>
            <a:r>
              <a:rPr lang="lt-LT" sz="2800" i="1" dirty="0">
                <a:solidFill>
                  <a:srgbClr val="0070C0"/>
                </a:solidFill>
                <a:ea typeface="SimSun" panose="02010600030101010101" pitchFamily="2" charset="-122"/>
              </a:rPr>
              <a:t>K</a:t>
            </a:r>
            <a:r>
              <a:rPr lang="en-US" sz="2800" i="1" dirty="0" err="1">
                <a:solidFill>
                  <a:srgbClr val="0070C0"/>
                </a:solidFill>
                <a:ea typeface="SimSun" panose="02010600030101010101" pitchFamily="2" charset="-122"/>
              </a:rPr>
              <a:t>laipėdos</a:t>
            </a:r>
            <a:r>
              <a:rPr lang="lt-LT" sz="2800" i="1" dirty="0">
                <a:solidFill>
                  <a:srgbClr val="0070C0"/>
                </a:solidFill>
                <a:ea typeface="SimSun" panose="02010600030101010101" pitchFamily="2" charset="-122"/>
              </a:rPr>
              <a:t> miesto savivaldybės</a:t>
            </a:r>
            <a:r>
              <a:rPr lang="lt-LT" sz="2800" i="1" spc="100" dirty="0">
                <a:solidFill>
                  <a:srgbClr val="0070C0"/>
                </a:solidFill>
                <a:ea typeface="SimSun" panose="02010600030101010101" pitchFamily="2" charset="-122"/>
              </a:rPr>
              <a:t> </a:t>
            </a:r>
            <a:r>
              <a:rPr lang="lt-LT" sz="2800" b="1" i="1" spc="100" dirty="0">
                <a:solidFill>
                  <a:srgbClr val="0070C0"/>
                </a:solidFill>
                <a:ea typeface="SimSun" panose="02010600030101010101" pitchFamily="2" charset="-122"/>
              </a:rPr>
              <a:t>taryba</a:t>
            </a:r>
            <a:r>
              <a:rPr lang="lt-LT" sz="2800" b="1" i="1" dirty="0">
                <a:solidFill>
                  <a:srgbClr val="0070C0"/>
                </a:solidFill>
                <a:ea typeface="SimSun" panose="02010600030101010101" pitchFamily="2" charset="-122"/>
              </a:rPr>
              <a:t> </a:t>
            </a:r>
            <a:r>
              <a:rPr lang="lt-LT" sz="2800" b="1" dirty="0">
                <a:solidFill>
                  <a:srgbClr val="0070C0"/>
                </a:solidFill>
                <a:ea typeface="SimSun" panose="02010600030101010101" pitchFamily="2" charset="-122"/>
              </a:rPr>
              <a:t>(</a:t>
            </a:r>
            <a:r>
              <a:rPr lang="lt-LT" sz="2800" b="1" i="1" spc="100" dirty="0">
                <a:solidFill>
                  <a:srgbClr val="0070C0"/>
                </a:solidFill>
                <a:ea typeface="SimSun" panose="02010600030101010101" pitchFamily="2" charset="-122"/>
              </a:rPr>
              <a:t>valdyba</a:t>
            </a:r>
            <a:r>
              <a:rPr lang="lt-LT" sz="2800" b="1" dirty="0">
                <a:solidFill>
                  <a:srgbClr val="0070C0"/>
                </a:solidFill>
                <a:ea typeface="SimSun" panose="02010600030101010101" pitchFamily="2" charset="-122"/>
              </a:rPr>
              <a:t>) / </a:t>
            </a:r>
            <a:r>
              <a:rPr lang="lt-LT" sz="2800" b="1" i="1" spc="100" dirty="0">
                <a:solidFill>
                  <a:srgbClr val="0070C0"/>
                </a:solidFill>
                <a:ea typeface="SimSun" panose="02010600030101010101" pitchFamily="2" charset="-122"/>
              </a:rPr>
              <a:t>Taryba</a:t>
            </a:r>
            <a:r>
              <a:rPr lang="lt-LT" sz="2800" b="1" i="1" dirty="0">
                <a:solidFill>
                  <a:srgbClr val="0070C0"/>
                </a:solidFill>
                <a:ea typeface="SimSun" panose="02010600030101010101" pitchFamily="2" charset="-122"/>
              </a:rPr>
              <a:t> </a:t>
            </a:r>
            <a:r>
              <a:rPr lang="lt-LT" sz="2800" b="1" dirty="0">
                <a:solidFill>
                  <a:srgbClr val="0070C0"/>
                </a:solidFill>
                <a:ea typeface="SimSun" panose="02010600030101010101" pitchFamily="2" charset="-122"/>
              </a:rPr>
              <a:t>(</a:t>
            </a:r>
            <a:r>
              <a:rPr lang="lt-LT" sz="2800" b="1" i="1" spc="100" dirty="0">
                <a:solidFill>
                  <a:srgbClr val="0070C0"/>
                </a:solidFill>
                <a:ea typeface="SimSun" panose="02010600030101010101" pitchFamily="2" charset="-122"/>
              </a:rPr>
              <a:t>Valdyba</a:t>
            </a:r>
            <a:r>
              <a:rPr lang="lt-LT" sz="2800" b="1" dirty="0">
                <a:solidFill>
                  <a:srgbClr val="0070C0"/>
                </a:solidFill>
                <a:ea typeface="SimSun" panose="02010600030101010101" pitchFamily="2" charset="-122"/>
              </a:rPr>
              <a:t>)</a:t>
            </a:r>
            <a:r>
              <a:rPr lang="lt-LT" sz="2800" b="1" i="1" dirty="0">
                <a:solidFill>
                  <a:srgbClr val="0070C0"/>
                </a:solidFill>
                <a:ea typeface="SimSun" panose="02010600030101010101" pitchFamily="2" charset="-122"/>
              </a:rPr>
              <a:t> </a:t>
            </a:r>
          </a:p>
          <a:p>
            <a:pPr>
              <a:lnSpc>
                <a:spcPct val="100000"/>
              </a:lnSpc>
            </a:pPr>
            <a:r>
              <a:rPr lang="lt-LT" sz="2800" i="1" dirty="0">
                <a:solidFill>
                  <a:srgbClr val="0070C0"/>
                </a:solidFill>
                <a:effectLst/>
                <a:ea typeface="SimSun" panose="02010600030101010101" pitchFamily="2" charset="-122"/>
              </a:rPr>
              <a:t>Vilniaus dailės akademijos </a:t>
            </a:r>
            <a:r>
              <a:rPr lang="lt-LT" sz="2800" b="1" i="1" spc="100" dirty="0">
                <a:solidFill>
                  <a:srgbClr val="0070C0"/>
                </a:solidFill>
                <a:effectLst/>
                <a:ea typeface="SimSun" panose="02010600030101010101" pitchFamily="2" charset="-122"/>
              </a:rPr>
              <a:t>senatas / Senatas,</a:t>
            </a:r>
          </a:p>
          <a:p>
            <a:pPr>
              <a:lnSpc>
                <a:spcPct val="100000"/>
              </a:lnSpc>
            </a:pPr>
            <a:r>
              <a:rPr lang="lt-LT" sz="2800" i="1" dirty="0">
                <a:solidFill>
                  <a:srgbClr val="0070C0"/>
                </a:solidFill>
                <a:ea typeface="SimSun" panose="02010600030101010101" pitchFamily="2" charset="-122"/>
              </a:rPr>
              <a:t>Mykolo Romerio universiteto </a:t>
            </a:r>
            <a:r>
              <a:rPr lang="lt-LT" sz="2800" b="1" i="1" spc="100" dirty="0">
                <a:solidFill>
                  <a:srgbClr val="0070C0"/>
                </a:solidFill>
                <a:ea typeface="SimSun" panose="02010600030101010101" pitchFamily="2" charset="-122"/>
              </a:rPr>
              <a:t>rektoratas / Rektoratas</a:t>
            </a:r>
            <a:r>
              <a:rPr lang="lt-LT" sz="2800" b="1" dirty="0">
                <a:solidFill>
                  <a:srgbClr val="0070C0"/>
                </a:solidFill>
                <a:ea typeface="SimSun" panose="02010600030101010101" pitchFamily="2" charset="-122"/>
              </a:rPr>
              <a:t> </a:t>
            </a:r>
            <a:endParaRPr lang="en-US" sz="2800" b="1" dirty="0">
              <a:solidFill>
                <a:srgbClr val="0070C0"/>
              </a:solidFill>
              <a:ea typeface="SimSun" panose="02010600030101010101" pitchFamily="2" charset="-122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-US" sz="2200" dirty="0" err="1">
                <a:ea typeface="SimSun" panose="02010600030101010101" pitchFamily="2" charset="-122"/>
              </a:rPr>
              <a:t>Komentaruose</a:t>
            </a:r>
            <a:r>
              <a:rPr lang="en-US" sz="2200" dirty="0">
                <a:ea typeface="SimSun" panose="02010600030101010101" pitchFamily="2" charset="-122"/>
              </a:rPr>
              <a:t> </a:t>
            </a:r>
            <a:r>
              <a:rPr lang="en-US" sz="2200" dirty="0" err="1">
                <a:ea typeface="SimSun" panose="02010600030101010101" pitchFamily="2" charset="-122"/>
              </a:rPr>
              <a:t>nurodoma</a:t>
            </a:r>
            <a:r>
              <a:rPr lang="en-US" sz="2200" dirty="0">
                <a:ea typeface="SimSun" panose="02010600030101010101" pitchFamily="2" charset="-122"/>
              </a:rPr>
              <a:t>, </a:t>
            </a:r>
            <a:r>
              <a:rPr lang="en-US" sz="2200" dirty="0" err="1">
                <a:ea typeface="SimSun" panose="02010600030101010101" pitchFamily="2" charset="-122"/>
              </a:rPr>
              <a:t>kad</a:t>
            </a:r>
            <a:r>
              <a:rPr lang="en-US" sz="2200" dirty="0">
                <a:ea typeface="SimSun" panose="02010600030101010101" pitchFamily="2" charset="-122"/>
              </a:rPr>
              <a:t> at</a:t>
            </a:r>
            <a:r>
              <a:rPr lang="lt-LT" sz="2200" dirty="0" err="1">
                <a:ea typeface="SimSun" panose="02010600030101010101" pitchFamily="2" charset="-122"/>
              </a:rPr>
              <a:t>sižvelgiant</a:t>
            </a:r>
            <a:r>
              <a:rPr lang="lt-LT" sz="2200" dirty="0">
                <a:ea typeface="SimSun" panose="02010600030101010101" pitchFamily="2" charset="-122"/>
              </a:rPr>
              <a:t> į įmonių, įstaigų ir organizacijų valdymo vienetų reikšmingumą jų pavadinimai </a:t>
            </a:r>
            <a:r>
              <a:rPr lang="lt-LT" sz="2200" b="1" dirty="0">
                <a:solidFill>
                  <a:srgbClr val="7030A0"/>
                </a:solidFill>
                <a:ea typeface="SimSun" panose="02010600030101010101" pitchFamily="2" charset="-122"/>
              </a:rPr>
              <a:t>gali būti </a:t>
            </a:r>
            <a:r>
              <a:rPr lang="lt-LT" sz="2200" dirty="0">
                <a:ea typeface="SimSun" panose="02010600030101010101" pitchFamily="2" charset="-122"/>
              </a:rPr>
              <a:t>pradedami rašyti iš didžiosios raidės taip pat, kaip padalinių pavadinimai.</a:t>
            </a:r>
            <a:endParaRPr lang="en-US" sz="22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296381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C81BAF-52F4-DD13-2DEE-BDCE16C23E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00B050"/>
                </a:solidFill>
                <a:ea typeface="SimSun" panose="02010600030101010101" pitchFamily="2" charset="-122"/>
              </a:rPr>
              <a:t>V</a:t>
            </a:r>
            <a:r>
              <a:rPr lang="lt-LT" sz="4800" b="1" dirty="0">
                <a:solidFill>
                  <a:srgbClr val="00B050"/>
                </a:solidFill>
                <a:effectLst/>
                <a:ea typeface="SimSun" panose="02010600030101010101" pitchFamily="2" charset="-122"/>
              </a:rPr>
              <a:t>aldymo vienetų pavadinim</a:t>
            </a:r>
            <a:r>
              <a:rPr lang="en-US" sz="4800" b="1" dirty="0">
                <a:solidFill>
                  <a:srgbClr val="00B050"/>
                </a:solidFill>
                <a:effectLst/>
                <a:ea typeface="SimSun" panose="02010600030101010101" pitchFamily="2" charset="-122"/>
              </a:rPr>
              <a:t>ų </a:t>
            </a:r>
            <a:r>
              <a:rPr lang="en-US" sz="4800" b="1" dirty="0" err="1">
                <a:solidFill>
                  <a:srgbClr val="00B050"/>
                </a:solidFill>
                <a:effectLst/>
                <a:ea typeface="SimSun" panose="02010600030101010101" pitchFamily="2" charset="-122"/>
              </a:rPr>
              <a:t>rašymas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F4B041-E069-5F7E-DC23-56BA1EED919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lt-LT" sz="18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* </a:t>
            </a:r>
            <a:r>
              <a:rPr lang="lt-LT" sz="2800" dirty="0">
                <a:effectLst/>
                <a:ea typeface="SimSun" panose="02010600030101010101" pitchFamily="2" charset="-122"/>
              </a:rPr>
              <a:t>Kai tas pats žodis žymi ir valdymo vieneto, ir patalpos pavadinimą, kaip valdymo vieneto pavadinimas jis gali būti rašomas iš didžiosios raidės, kaip patalpos pavadinimas rašomas iš mažosios, plg.:</a:t>
            </a:r>
            <a:endParaRPr lang="en-US" sz="2800" dirty="0">
              <a:effectLst/>
              <a:ea typeface="SimSun" panose="02010600030101010101" pitchFamily="2" charset="-122"/>
            </a:endParaRPr>
          </a:p>
          <a:p>
            <a:r>
              <a:rPr lang="lt-LT" sz="2800" dirty="0">
                <a:effectLst/>
                <a:ea typeface="SimSun" panose="02010600030101010101" pitchFamily="2" charset="-122"/>
              </a:rPr>
              <a:t> </a:t>
            </a:r>
            <a:r>
              <a:rPr lang="lt-LT" sz="2800" i="1" dirty="0">
                <a:effectLst/>
                <a:ea typeface="SimSun" panose="02010600030101010101" pitchFamily="2" charset="-122"/>
              </a:rPr>
              <a:t>Universiteto </a:t>
            </a:r>
            <a:r>
              <a:rPr lang="lt-LT" sz="2800" i="1" spc="100" dirty="0">
                <a:solidFill>
                  <a:srgbClr val="0070C0"/>
                </a:solidFill>
                <a:effectLst/>
                <a:ea typeface="SimSun" panose="02010600030101010101" pitchFamily="2" charset="-122"/>
              </a:rPr>
              <a:t>Rektoratas</a:t>
            </a:r>
            <a:r>
              <a:rPr lang="lt-LT" sz="2800" i="1" dirty="0">
                <a:effectLst/>
                <a:ea typeface="SimSun" panose="02010600030101010101" pitchFamily="2" charset="-122"/>
              </a:rPr>
              <a:t> yra rektoriaus vadovaujama kolegiali patariamoji institucija</a:t>
            </a:r>
            <a:r>
              <a:rPr lang="lt-LT" sz="2800" dirty="0">
                <a:effectLst/>
                <a:ea typeface="SimSun" panose="02010600030101010101" pitchFamily="2" charset="-122"/>
              </a:rPr>
              <a:t> ir </a:t>
            </a:r>
            <a:endParaRPr lang="en-US" sz="2800" dirty="0">
              <a:effectLst/>
              <a:ea typeface="SimSun" panose="02010600030101010101" pitchFamily="2" charset="-122"/>
            </a:endParaRPr>
          </a:p>
          <a:p>
            <a:r>
              <a:rPr lang="lt-LT" sz="2800" i="1" dirty="0">
                <a:effectLst/>
                <a:ea typeface="SimSun" panose="02010600030101010101" pitchFamily="2" charset="-122"/>
              </a:rPr>
              <a:t>Po pietų susitiksim prie </a:t>
            </a:r>
            <a:r>
              <a:rPr lang="lt-LT" sz="2800" i="1" spc="100" dirty="0">
                <a:solidFill>
                  <a:srgbClr val="0070C0"/>
                </a:solidFill>
                <a:effectLst/>
                <a:ea typeface="SimSun" panose="02010600030101010101" pitchFamily="2" charset="-122"/>
              </a:rPr>
              <a:t>rektorato</a:t>
            </a:r>
            <a:r>
              <a:rPr lang="en-US" sz="2800" i="1" spc="100" dirty="0">
                <a:solidFill>
                  <a:srgbClr val="0070C0"/>
                </a:solidFill>
                <a:effectLst/>
                <a:ea typeface="SimSun" panose="02010600030101010101" pitchFamily="2" charset="-122"/>
              </a:rPr>
              <a:t>.</a:t>
            </a:r>
            <a:endParaRPr lang="en-US" sz="28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649778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AEA7C1-ED0A-4864-8EF3-3C7C2C1A8D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>
                <a:solidFill>
                  <a:srgbClr val="00B050"/>
                </a:solidFill>
              </a:rPr>
              <a:t>Taisyklių</a:t>
            </a:r>
            <a:r>
              <a:rPr lang="en-US" b="1" dirty="0">
                <a:solidFill>
                  <a:srgbClr val="00B050"/>
                </a:solidFill>
              </a:rPr>
              <a:t> </a:t>
            </a:r>
            <a:r>
              <a:rPr lang="en-US" b="1" dirty="0" err="1">
                <a:solidFill>
                  <a:srgbClr val="00B050"/>
                </a:solidFill>
              </a:rPr>
              <a:t>tikslinimas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8326C9-1E53-4043-8A76-C1BB6FD899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737360"/>
            <a:ext cx="10058400" cy="4476404"/>
          </a:xfrm>
        </p:spPr>
        <p:txBody>
          <a:bodyPr>
            <a:noAutofit/>
          </a:bodyPr>
          <a:lstStyle/>
          <a:p>
            <a:r>
              <a:rPr lang="en-US" sz="2400" b="0" i="0" dirty="0">
                <a:solidFill>
                  <a:srgbClr val="000000"/>
                </a:solidFill>
                <a:effectLst/>
              </a:rPr>
              <a:t>O</a:t>
            </a:r>
            <a:r>
              <a:rPr lang="lt-LT" sz="2400" b="0" i="0" dirty="0">
                <a:solidFill>
                  <a:srgbClr val="000000"/>
                </a:solidFill>
                <a:effectLst/>
              </a:rPr>
              <a:t>ficialiajame stiliuje įmonių, įstaigų, organizacijų pavadinimai, sutrumpinti iki vieno žodžio, rašytini iš didžiosios raidės. Tokia rašyba leistų atskirti, kad žodis vartojamas tikrine, išskiriamąja, o ne bendrine reikšme. </a:t>
            </a:r>
            <a:endParaRPr lang="en-US" sz="2400" b="0" i="0" dirty="0">
              <a:solidFill>
                <a:srgbClr val="000000"/>
              </a:solidFill>
              <a:effectLst/>
            </a:endParaRPr>
          </a:p>
          <a:p>
            <a:pPr indent="540385" algn="just">
              <a:lnSpc>
                <a:spcPct val="100000"/>
              </a:lnSpc>
            </a:pPr>
            <a:r>
              <a:rPr lang="lt-LT" sz="2400" dirty="0">
                <a:effectLst/>
                <a:ea typeface="SimSun" panose="02010600030101010101" pitchFamily="2" charset="-122"/>
              </a:rPr>
              <a:t>8.2.1.6. Oficialiojo stiliaus tekstuose įmonių, įstaigų, organizacijų pavadinimai, sutrumpinti iki vieno žodžio, rašomi iš didžiosios raidės, pvz.:</a:t>
            </a:r>
            <a:r>
              <a:rPr lang="lt-LT" sz="2400" i="1" dirty="0">
                <a:effectLst/>
                <a:ea typeface="SimSun" panose="02010600030101010101" pitchFamily="2" charset="-122"/>
              </a:rPr>
              <a:t> </a:t>
            </a:r>
            <a:endParaRPr lang="en-US" sz="2400" dirty="0">
              <a:effectLst/>
              <a:ea typeface="SimSun" panose="02010600030101010101" pitchFamily="2" charset="-122"/>
            </a:endParaRPr>
          </a:p>
          <a:p>
            <a:r>
              <a:rPr lang="lt-LT" sz="2400" i="1" dirty="0">
                <a:solidFill>
                  <a:schemeClr val="tx1"/>
                </a:solidFill>
                <a:effectLst/>
                <a:ea typeface="SimSun" panose="02010600030101010101" pitchFamily="2" charset="-122"/>
              </a:rPr>
              <a:t>Lietuvos Respublikos Seimas</a:t>
            </a:r>
            <a:r>
              <a:rPr lang="lt-LT" sz="2400" dirty="0">
                <a:solidFill>
                  <a:schemeClr val="tx1"/>
                </a:solidFill>
                <a:effectLst/>
                <a:ea typeface="SimSun" panose="02010600030101010101" pitchFamily="2" charset="-122"/>
              </a:rPr>
              <a:t> – </a:t>
            </a:r>
            <a:r>
              <a:rPr lang="lt-LT" sz="2400" i="1" dirty="0">
                <a:solidFill>
                  <a:srgbClr val="00B0F0"/>
                </a:solidFill>
                <a:effectLst/>
                <a:ea typeface="SimSun" panose="02010600030101010101" pitchFamily="2" charset="-122"/>
              </a:rPr>
              <a:t>S</a:t>
            </a:r>
            <a:r>
              <a:rPr lang="lt-LT" sz="2400" i="1" dirty="0">
                <a:solidFill>
                  <a:schemeClr val="tx1"/>
                </a:solidFill>
                <a:effectLst/>
                <a:ea typeface="SimSun" panose="02010600030101010101" pitchFamily="2" charset="-122"/>
              </a:rPr>
              <a:t>eimas</a:t>
            </a:r>
            <a:r>
              <a:rPr lang="lt-LT" sz="2400" dirty="0">
                <a:solidFill>
                  <a:schemeClr val="tx1"/>
                </a:solidFill>
                <a:effectLst/>
                <a:ea typeface="SimSun" panose="02010600030101010101" pitchFamily="2" charset="-122"/>
              </a:rPr>
              <a:t>,</a:t>
            </a:r>
            <a:r>
              <a:rPr lang="lt-LT" sz="2400" i="1" dirty="0">
                <a:solidFill>
                  <a:schemeClr val="tx1"/>
                </a:solidFill>
                <a:effectLst/>
                <a:ea typeface="SimSun" panose="02010600030101010101" pitchFamily="2" charset="-122"/>
              </a:rPr>
              <a:t> </a:t>
            </a:r>
            <a:endParaRPr lang="en-US" sz="2400" i="1" dirty="0">
              <a:solidFill>
                <a:schemeClr val="tx1"/>
              </a:solidFill>
              <a:effectLst/>
              <a:ea typeface="SimSun" panose="02010600030101010101" pitchFamily="2" charset="-122"/>
            </a:endParaRPr>
          </a:p>
          <a:p>
            <a:r>
              <a:rPr lang="lt-LT" sz="2400" i="1" dirty="0">
                <a:solidFill>
                  <a:schemeClr val="tx1"/>
                </a:solidFill>
                <a:effectLst/>
                <a:ea typeface="SimSun" panose="02010600030101010101" pitchFamily="2" charset="-122"/>
              </a:rPr>
              <a:t>Lietuvos Respublikos Vyriausybė</a:t>
            </a:r>
            <a:r>
              <a:rPr lang="lt-LT" sz="2400" dirty="0">
                <a:solidFill>
                  <a:schemeClr val="tx1"/>
                </a:solidFill>
                <a:effectLst/>
                <a:ea typeface="SimSun" panose="02010600030101010101" pitchFamily="2" charset="-122"/>
              </a:rPr>
              <a:t> – </a:t>
            </a:r>
            <a:r>
              <a:rPr lang="lt-LT" sz="2400" i="1" dirty="0">
                <a:solidFill>
                  <a:srgbClr val="00B0F0"/>
                </a:solidFill>
                <a:effectLst/>
                <a:ea typeface="SimSun" panose="02010600030101010101" pitchFamily="2" charset="-122"/>
              </a:rPr>
              <a:t>V</a:t>
            </a:r>
            <a:r>
              <a:rPr lang="lt-LT" sz="2400" i="1" dirty="0">
                <a:solidFill>
                  <a:schemeClr val="tx1"/>
                </a:solidFill>
                <a:effectLst/>
                <a:ea typeface="SimSun" panose="02010600030101010101" pitchFamily="2" charset="-122"/>
              </a:rPr>
              <a:t>yriausybė</a:t>
            </a:r>
            <a:r>
              <a:rPr lang="lt-LT" sz="2400" dirty="0">
                <a:solidFill>
                  <a:schemeClr val="tx1"/>
                </a:solidFill>
                <a:effectLst/>
                <a:ea typeface="SimSun" panose="02010600030101010101" pitchFamily="2" charset="-122"/>
              </a:rPr>
              <a:t>, </a:t>
            </a:r>
            <a:endParaRPr lang="en-US" sz="2400" dirty="0">
              <a:solidFill>
                <a:schemeClr val="tx1"/>
              </a:solidFill>
              <a:effectLst/>
              <a:ea typeface="SimSun" panose="02010600030101010101" pitchFamily="2" charset="-122"/>
            </a:endParaRPr>
          </a:p>
          <a:p>
            <a:r>
              <a:rPr lang="en-US" sz="2400" i="1" dirty="0">
                <a:solidFill>
                  <a:schemeClr val="tx1"/>
                </a:solidFill>
                <a:effectLst/>
                <a:ea typeface="SimSun" panose="02010600030101010101" pitchFamily="2" charset="-122"/>
              </a:rPr>
              <a:t>Vilniaus</a:t>
            </a:r>
            <a:r>
              <a:rPr lang="lt-LT" sz="2400" i="1" dirty="0">
                <a:solidFill>
                  <a:schemeClr val="tx1"/>
                </a:solidFill>
                <a:effectLst/>
                <a:ea typeface="SimSun" panose="02010600030101010101" pitchFamily="2" charset="-122"/>
              </a:rPr>
              <a:t> miesto</a:t>
            </a:r>
            <a:r>
              <a:rPr lang="lt-LT" sz="2400" dirty="0">
                <a:solidFill>
                  <a:schemeClr val="tx1"/>
                </a:solidFill>
                <a:effectLst/>
                <a:ea typeface="SimSun" panose="02010600030101010101" pitchFamily="2" charset="-122"/>
              </a:rPr>
              <a:t> (</a:t>
            </a:r>
            <a:r>
              <a:rPr lang="lt-LT" sz="2400" i="1" dirty="0">
                <a:solidFill>
                  <a:schemeClr val="tx1"/>
                </a:solidFill>
                <a:effectLst/>
                <a:ea typeface="SimSun" panose="02010600030101010101" pitchFamily="2" charset="-122"/>
              </a:rPr>
              <a:t>rajono</a:t>
            </a:r>
            <a:r>
              <a:rPr lang="lt-LT" sz="2400" dirty="0">
                <a:solidFill>
                  <a:schemeClr val="tx1"/>
                </a:solidFill>
                <a:effectLst/>
                <a:ea typeface="SimSun" panose="02010600030101010101" pitchFamily="2" charset="-122"/>
              </a:rPr>
              <a:t>)</a:t>
            </a:r>
            <a:r>
              <a:rPr lang="lt-LT" sz="2400" i="1" dirty="0">
                <a:solidFill>
                  <a:schemeClr val="tx1"/>
                </a:solidFill>
                <a:effectLst/>
                <a:ea typeface="SimSun" panose="02010600030101010101" pitchFamily="2" charset="-122"/>
              </a:rPr>
              <a:t> savivaldybė</a:t>
            </a:r>
            <a:r>
              <a:rPr lang="lt-LT" sz="2400" dirty="0">
                <a:solidFill>
                  <a:schemeClr val="tx1"/>
                </a:solidFill>
                <a:effectLst/>
                <a:ea typeface="SimSun" panose="02010600030101010101" pitchFamily="2" charset="-122"/>
              </a:rPr>
              <a:t> – </a:t>
            </a:r>
            <a:r>
              <a:rPr lang="lt-LT" sz="2400" i="1" dirty="0">
                <a:solidFill>
                  <a:srgbClr val="00B0F0"/>
                </a:solidFill>
                <a:effectLst/>
                <a:ea typeface="SimSun" panose="02010600030101010101" pitchFamily="2" charset="-122"/>
              </a:rPr>
              <a:t>S</a:t>
            </a:r>
            <a:r>
              <a:rPr lang="lt-LT" sz="2400" i="1" dirty="0">
                <a:solidFill>
                  <a:schemeClr val="tx1"/>
                </a:solidFill>
                <a:effectLst/>
                <a:ea typeface="SimSun" panose="02010600030101010101" pitchFamily="2" charset="-122"/>
              </a:rPr>
              <a:t>avivaldybė</a:t>
            </a:r>
            <a:r>
              <a:rPr lang="lt-LT" sz="2400" dirty="0">
                <a:solidFill>
                  <a:schemeClr val="tx1"/>
                </a:solidFill>
                <a:effectLst/>
                <a:ea typeface="SimSun" panose="02010600030101010101" pitchFamily="2" charset="-122"/>
              </a:rPr>
              <a:t>,</a:t>
            </a:r>
            <a:r>
              <a:rPr lang="lt-LT" sz="2400" i="1" dirty="0">
                <a:solidFill>
                  <a:schemeClr val="tx1"/>
                </a:solidFill>
                <a:effectLst/>
                <a:ea typeface="SimSun" panose="02010600030101010101" pitchFamily="2" charset="-122"/>
              </a:rPr>
              <a:t> </a:t>
            </a:r>
            <a:endParaRPr lang="en-US" sz="2400" i="1" dirty="0">
              <a:solidFill>
                <a:schemeClr val="tx1"/>
              </a:solidFill>
              <a:effectLst/>
              <a:ea typeface="SimSun" panose="02010600030101010101" pitchFamily="2" charset="-122"/>
            </a:endParaRPr>
          </a:p>
          <a:p>
            <a:r>
              <a:rPr lang="lt-LT" sz="2400" i="1" dirty="0">
                <a:solidFill>
                  <a:schemeClr val="tx1"/>
                </a:solidFill>
                <a:effectLst/>
                <a:ea typeface="SimSun" panose="02010600030101010101" pitchFamily="2" charset="-122"/>
              </a:rPr>
              <a:t>Lietuvos Respublikos </a:t>
            </a:r>
            <a:r>
              <a:rPr lang="en-US" sz="2400" i="1" dirty="0" err="1">
                <a:solidFill>
                  <a:schemeClr val="tx1"/>
                </a:solidFill>
                <a:effectLst/>
                <a:ea typeface="SimSun" panose="02010600030101010101" pitchFamily="2" charset="-122"/>
              </a:rPr>
              <a:t>švietimo</a:t>
            </a:r>
            <a:r>
              <a:rPr lang="en-US" sz="2400" i="1" dirty="0">
                <a:solidFill>
                  <a:schemeClr val="tx1"/>
                </a:solidFill>
                <a:effectLst/>
                <a:ea typeface="SimSun" panose="02010600030101010101" pitchFamily="2" charset="-122"/>
              </a:rPr>
              <a:t>, </a:t>
            </a:r>
            <a:r>
              <a:rPr lang="en-US" sz="2400" i="1" dirty="0" err="1">
                <a:solidFill>
                  <a:schemeClr val="tx1"/>
                </a:solidFill>
                <a:effectLst/>
                <a:ea typeface="SimSun" panose="02010600030101010101" pitchFamily="2" charset="-122"/>
              </a:rPr>
              <a:t>mokslo</a:t>
            </a:r>
            <a:r>
              <a:rPr lang="en-US" sz="2400" i="1" dirty="0">
                <a:solidFill>
                  <a:schemeClr val="tx1"/>
                </a:solidFill>
                <a:effectLst/>
                <a:ea typeface="SimSun" panose="02010600030101010101" pitchFamily="2" charset="-122"/>
              </a:rPr>
              <a:t> </a:t>
            </a:r>
            <a:r>
              <a:rPr lang="en-US" sz="2400" i="1" dirty="0" err="1">
                <a:solidFill>
                  <a:schemeClr val="tx1"/>
                </a:solidFill>
                <a:effectLst/>
                <a:ea typeface="SimSun" panose="02010600030101010101" pitchFamily="2" charset="-122"/>
              </a:rPr>
              <a:t>ir</a:t>
            </a:r>
            <a:r>
              <a:rPr lang="en-US" sz="2400" i="1" dirty="0">
                <a:solidFill>
                  <a:schemeClr val="tx1"/>
                </a:solidFill>
                <a:effectLst/>
                <a:ea typeface="SimSun" panose="02010600030101010101" pitchFamily="2" charset="-122"/>
              </a:rPr>
              <a:t> </a:t>
            </a:r>
            <a:r>
              <a:rPr lang="en-US" sz="2400" i="1" dirty="0" err="1">
                <a:solidFill>
                  <a:schemeClr val="tx1"/>
                </a:solidFill>
                <a:effectLst/>
                <a:ea typeface="SimSun" panose="02010600030101010101" pitchFamily="2" charset="-122"/>
              </a:rPr>
              <a:t>sporto</a:t>
            </a:r>
            <a:r>
              <a:rPr lang="en-US" sz="2400" i="1" dirty="0">
                <a:solidFill>
                  <a:schemeClr val="tx1"/>
                </a:solidFill>
                <a:effectLst/>
                <a:ea typeface="SimSun" panose="02010600030101010101" pitchFamily="2" charset="-122"/>
              </a:rPr>
              <a:t> </a:t>
            </a:r>
            <a:r>
              <a:rPr lang="lt-LT" sz="2400" i="1" dirty="0">
                <a:solidFill>
                  <a:schemeClr val="tx1"/>
                </a:solidFill>
                <a:effectLst/>
                <a:ea typeface="SimSun" panose="02010600030101010101" pitchFamily="2" charset="-122"/>
              </a:rPr>
              <a:t>ministerija – </a:t>
            </a:r>
            <a:r>
              <a:rPr lang="lt-LT" sz="2400" i="1" dirty="0">
                <a:solidFill>
                  <a:srgbClr val="00B0F0"/>
                </a:solidFill>
                <a:effectLst/>
                <a:ea typeface="SimSun" panose="02010600030101010101" pitchFamily="2" charset="-122"/>
              </a:rPr>
              <a:t>M</a:t>
            </a:r>
            <a:r>
              <a:rPr lang="lt-LT" sz="2400" i="1" dirty="0">
                <a:solidFill>
                  <a:schemeClr val="tx1"/>
                </a:solidFill>
                <a:effectLst/>
                <a:ea typeface="SimSun" panose="02010600030101010101" pitchFamily="2" charset="-122"/>
              </a:rPr>
              <a:t>inisterija</a:t>
            </a:r>
            <a:r>
              <a:rPr lang="lt-LT" sz="2400" dirty="0">
                <a:solidFill>
                  <a:schemeClr val="tx1"/>
                </a:solidFill>
                <a:effectLst/>
                <a:ea typeface="SimSun" panose="02010600030101010101" pitchFamily="2" charset="-122"/>
              </a:rPr>
              <a:t>, </a:t>
            </a:r>
            <a:endParaRPr lang="en-US" sz="2400" dirty="0">
              <a:solidFill>
                <a:schemeClr val="tx1"/>
              </a:solidFill>
              <a:effectLst/>
              <a:ea typeface="SimSun" panose="02010600030101010101" pitchFamily="2" charset="-122"/>
            </a:endParaRPr>
          </a:p>
          <a:p>
            <a:r>
              <a:rPr lang="lt-LT" sz="2400" i="1" dirty="0">
                <a:solidFill>
                  <a:schemeClr val="tx1"/>
                </a:solidFill>
                <a:effectLst/>
                <a:ea typeface="SimSun" panose="02010600030101010101" pitchFamily="2" charset="-122"/>
              </a:rPr>
              <a:t>Lietuvos mokslo taryba – </a:t>
            </a:r>
            <a:r>
              <a:rPr lang="lt-LT" sz="2400" i="1" dirty="0">
                <a:solidFill>
                  <a:srgbClr val="00B0F0"/>
                </a:solidFill>
                <a:effectLst/>
                <a:ea typeface="SimSun" panose="02010600030101010101" pitchFamily="2" charset="-122"/>
              </a:rPr>
              <a:t>T</a:t>
            </a:r>
            <a:r>
              <a:rPr lang="lt-LT" sz="2400" i="1" dirty="0">
                <a:solidFill>
                  <a:schemeClr val="tx1"/>
                </a:solidFill>
                <a:effectLst/>
                <a:ea typeface="SimSun" panose="02010600030101010101" pitchFamily="2" charset="-122"/>
              </a:rPr>
              <a:t>aryba.</a:t>
            </a:r>
            <a:endParaRPr lang="en-US" sz="2400" b="0" i="0" dirty="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31521344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8FA872-14CC-E72B-59A8-A09744DFD1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>
                <a:solidFill>
                  <a:srgbClr val="00B050"/>
                </a:solidFill>
              </a:rPr>
              <a:t>Institucijų</a:t>
            </a:r>
            <a:r>
              <a:rPr lang="en-US" b="1" dirty="0">
                <a:solidFill>
                  <a:srgbClr val="00B050"/>
                </a:solidFill>
              </a:rPr>
              <a:t> </a:t>
            </a:r>
            <a:r>
              <a:rPr lang="en-US" b="1" dirty="0" err="1">
                <a:solidFill>
                  <a:srgbClr val="00B050"/>
                </a:solidFill>
              </a:rPr>
              <a:t>pavadinimų</a:t>
            </a:r>
            <a:r>
              <a:rPr lang="en-US" b="1" dirty="0">
                <a:solidFill>
                  <a:srgbClr val="00B050"/>
                </a:solidFill>
              </a:rPr>
              <a:t> </a:t>
            </a:r>
            <a:r>
              <a:rPr lang="en-US" b="1" dirty="0" err="1">
                <a:solidFill>
                  <a:srgbClr val="00B050"/>
                </a:solidFill>
              </a:rPr>
              <a:t>trumpinimas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8C2FB9-4A69-AE8D-8808-F0C677FD09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1600" marR="299085" indent="342900" algn="just">
              <a:lnSpc>
                <a:spcPct val="100000"/>
              </a:lnSpc>
              <a:spcAft>
                <a:spcPts val="0"/>
              </a:spcAft>
            </a:pPr>
            <a:r>
              <a:rPr lang="lt-LT" sz="2800" dirty="0">
                <a:effectLst/>
                <a:ea typeface="SimSun" panose="02010600030101010101" pitchFamily="2" charset="-122"/>
              </a:rPr>
              <a:t>* </a:t>
            </a:r>
            <a:r>
              <a:rPr lang="lt-LT" sz="2400" dirty="0">
                <a:effectLst/>
                <a:ea typeface="SimSun" panose="02010600030101010101" pitchFamily="2" charset="-122"/>
              </a:rPr>
              <a:t>Kai įmonių, įstaigų ir organizacijų pavadinimas sutrumpinamas iki gimininio žodžio ar žodžių junginio (</a:t>
            </a:r>
            <a:r>
              <a:rPr lang="lt-LT" sz="2400" i="1" dirty="0">
                <a:effectLst/>
                <a:ea typeface="SimSun" panose="02010600030101010101" pitchFamily="2" charset="-122"/>
              </a:rPr>
              <a:t>ministerija</a:t>
            </a:r>
            <a:r>
              <a:rPr lang="lt-LT" sz="2400" dirty="0">
                <a:effectLst/>
                <a:ea typeface="SimSun" panose="02010600030101010101" pitchFamily="2" charset="-122"/>
              </a:rPr>
              <a:t>, </a:t>
            </a:r>
            <a:r>
              <a:rPr lang="lt-LT" sz="2400" i="1" dirty="0">
                <a:effectLst/>
                <a:ea typeface="SimSun" panose="02010600030101010101" pitchFamily="2" charset="-122"/>
              </a:rPr>
              <a:t>institutas</a:t>
            </a:r>
            <a:r>
              <a:rPr lang="lt-LT" sz="2400" dirty="0">
                <a:effectLst/>
                <a:ea typeface="SimSun" panose="02010600030101010101" pitchFamily="2" charset="-122"/>
              </a:rPr>
              <a:t>,</a:t>
            </a:r>
            <a:r>
              <a:rPr lang="lt-LT" sz="2400" i="1" dirty="0">
                <a:effectLst/>
                <a:ea typeface="SimSun" panose="02010600030101010101" pitchFamily="2" charset="-122"/>
              </a:rPr>
              <a:t> poliklinika</a:t>
            </a:r>
            <a:r>
              <a:rPr lang="lt-LT" sz="2400" dirty="0">
                <a:effectLst/>
                <a:ea typeface="SimSun" panose="02010600030101010101" pitchFamily="2" charset="-122"/>
              </a:rPr>
              <a:t>,</a:t>
            </a:r>
            <a:r>
              <a:rPr lang="lt-LT" sz="2400" i="1" dirty="0">
                <a:effectLst/>
                <a:ea typeface="SimSun" panose="02010600030101010101" pitchFamily="2" charset="-122"/>
              </a:rPr>
              <a:t> vidurinė mokykla </a:t>
            </a:r>
            <a:r>
              <a:rPr lang="lt-LT" sz="2400" dirty="0">
                <a:effectLst/>
                <a:ea typeface="SimSun" panose="02010600030101010101" pitchFamily="2" charset="-122"/>
              </a:rPr>
              <a:t>ir pan.), jis rašomas mažąja raide, jei vartojamas kaip bendrinis ir ypač jeigu tokio trumpinio sąsaja su tikriniu pavadinimu yra nublankusi, neryški, pvz.: </a:t>
            </a:r>
            <a:endParaRPr lang="en-US" sz="2400" dirty="0">
              <a:effectLst/>
              <a:ea typeface="SimSun" panose="02010600030101010101" pitchFamily="2" charset="-122"/>
            </a:endParaRPr>
          </a:p>
          <a:p>
            <a:pPr>
              <a:lnSpc>
                <a:spcPct val="100000"/>
              </a:lnSpc>
            </a:pPr>
            <a:r>
              <a:rPr lang="lt-LT" sz="2800" i="1" dirty="0">
                <a:effectLst/>
                <a:ea typeface="SimSun" panose="02010600030101010101" pitchFamily="2" charset="-122"/>
              </a:rPr>
              <a:t>Baigusi</a:t>
            </a:r>
            <a:r>
              <a:rPr lang="lt-LT" sz="2800" i="1" spc="100" dirty="0">
                <a:effectLst/>
                <a:ea typeface="SimSun" panose="02010600030101010101" pitchFamily="2" charset="-122"/>
              </a:rPr>
              <a:t> </a:t>
            </a:r>
            <a:r>
              <a:rPr lang="lt-LT" sz="2800" i="1" spc="100" dirty="0">
                <a:solidFill>
                  <a:srgbClr val="0070C0"/>
                </a:solidFill>
                <a:effectLst/>
                <a:ea typeface="SimSun" panose="02010600030101010101" pitchFamily="2" charset="-122"/>
              </a:rPr>
              <a:t>vidurinę mokyklą</a:t>
            </a:r>
            <a:r>
              <a:rPr lang="lt-LT" sz="2800" i="1" dirty="0">
                <a:effectLst/>
                <a:ea typeface="SimSun" panose="02010600030101010101" pitchFamily="2" charset="-122"/>
              </a:rPr>
              <a:t>, ji įstojo į </a:t>
            </a:r>
            <a:r>
              <a:rPr lang="en-US" sz="2800" i="1" spc="100" dirty="0" err="1">
                <a:solidFill>
                  <a:srgbClr val="0070C0"/>
                </a:solidFill>
                <a:effectLst/>
                <a:ea typeface="SimSun" panose="02010600030101010101" pitchFamily="2" charset="-122"/>
              </a:rPr>
              <a:t>kolegiją</a:t>
            </a:r>
            <a:r>
              <a:rPr lang="lt-LT" sz="2800" i="1" spc="100" dirty="0">
                <a:effectLst/>
                <a:ea typeface="SimSun" panose="02010600030101010101" pitchFamily="2" charset="-122"/>
              </a:rPr>
              <a:t>.</a:t>
            </a:r>
            <a:r>
              <a:rPr lang="lt-LT" sz="2800" i="1" dirty="0">
                <a:effectLst/>
                <a:ea typeface="SimSun" panose="02010600030101010101" pitchFamily="2" charset="-122"/>
              </a:rPr>
              <a:t> </a:t>
            </a:r>
            <a:endParaRPr lang="en-US" sz="2800" i="1" dirty="0">
              <a:effectLst/>
              <a:ea typeface="SimSun" panose="02010600030101010101" pitchFamily="2" charset="-122"/>
            </a:endParaRPr>
          </a:p>
          <a:p>
            <a:pPr>
              <a:lnSpc>
                <a:spcPct val="100000"/>
              </a:lnSpc>
            </a:pPr>
            <a:r>
              <a:rPr lang="lt-LT" sz="2800" i="1" dirty="0">
                <a:effectLst/>
                <a:ea typeface="SimSun" panose="02010600030101010101" pitchFamily="2" charset="-122"/>
              </a:rPr>
              <a:t>Laukiu atsakymo iš </a:t>
            </a:r>
            <a:r>
              <a:rPr lang="lt-LT" sz="2800" i="1" spc="100" dirty="0">
                <a:solidFill>
                  <a:srgbClr val="0070C0"/>
                </a:solidFill>
                <a:effectLst/>
                <a:ea typeface="SimSun" panose="02010600030101010101" pitchFamily="2" charset="-122"/>
              </a:rPr>
              <a:t>ministerijos</a:t>
            </a:r>
            <a:r>
              <a:rPr lang="lt-LT" sz="2800" i="1" dirty="0">
                <a:solidFill>
                  <a:srgbClr val="0070C0"/>
                </a:solidFill>
                <a:effectLst/>
                <a:ea typeface="SimSun" panose="02010600030101010101" pitchFamily="2" charset="-122"/>
              </a:rPr>
              <a:t>.</a:t>
            </a:r>
            <a:r>
              <a:rPr lang="lt-LT" sz="2800" i="1" spc="100" dirty="0">
                <a:effectLst/>
                <a:ea typeface="SimSun" panose="02010600030101010101" pitchFamily="2" charset="-122"/>
              </a:rPr>
              <a:t> </a:t>
            </a:r>
            <a:endParaRPr lang="en-US" sz="2800" i="1" spc="100" dirty="0">
              <a:effectLst/>
              <a:ea typeface="SimSun" panose="02010600030101010101" pitchFamily="2" charset="-122"/>
            </a:endParaRPr>
          </a:p>
          <a:p>
            <a:pPr>
              <a:lnSpc>
                <a:spcPct val="100000"/>
              </a:lnSpc>
            </a:pPr>
            <a:r>
              <a:rPr lang="lt-LT" sz="2800" i="1" dirty="0">
                <a:effectLst/>
                <a:ea typeface="SimSun" panose="02010600030101010101" pitchFamily="2" charset="-122"/>
              </a:rPr>
              <a:t>Jis baigė </a:t>
            </a:r>
            <a:r>
              <a:rPr lang="lt-LT" sz="2800" i="1" dirty="0">
                <a:solidFill>
                  <a:schemeClr val="tx1"/>
                </a:solidFill>
                <a:effectLst/>
                <a:ea typeface="SimSun" panose="02010600030101010101" pitchFamily="2" charset="-122"/>
              </a:rPr>
              <a:t>Vilniaus </a:t>
            </a:r>
            <a:r>
              <a:rPr lang="lt-LT" sz="2800" i="1" dirty="0">
                <a:effectLst/>
                <a:ea typeface="SimSun" panose="02010600030101010101" pitchFamily="2" charset="-122"/>
              </a:rPr>
              <a:t>universitetą, o dabar šiame </a:t>
            </a:r>
            <a:r>
              <a:rPr lang="lt-LT" sz="2800" i="1" spc="100" dirty="0">
                <a:solidFill>
                  <a:srgbClr val="0070C0"/>
                </a:solidFill>
                <a:effectLst/>
                <a:ea typeface="SimSun" panose="02010600030101010101" pitchFamily="2" charset="-122"/>
              </a:rPr>
              <a:t>universitete</a:t>
            </a:r>
            <a:r>
              <a:rPr lang="lt-LT" sz="2800" i="1" dirty="0">
                <a:effectLst/>
                <a:ea typeface="SimSun" panose="02010600030101010101" pitchFamily="2" charset="-122"/>
              </a:rPr>
              <a:t> dirba dėstytoju. 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120556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236A3C17-B8E0-20E5-922E-63EA002B15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lt-LT" sz="6000" b="1" dirty="0">
                <a:solidFill>
                  <a:srgbClr val="00B050"/>
                </a:solidFill>
              </a:rPr>
              <a:t>Institucijų pavadinimų rašymas</a:t>
            </a:r>
          </a:p>
        </p:txBody>
      </p:sp>
    </p:spTree>
    <p:extLst>
      <p:ext uri="{BB962C8B-B14F-4D97-AF65-F5344CB8AC3E}">
        <p14:creationId xmlns:p14="http://schemas.microsoft.com/office/powerpoint/2010/main" val="35936202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C8D4B0-7941-4EDD-8C3B-41821A4450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9071" y="394977"/>
            <a:ext cx="10058400" cy="1450757"/>
          </a:xfrm>
        </p:spPr>
        <p:txBody>
          <a:bodyPr/>
          <a:lstStyle/>
          <a:p>
            <a:r>
              <a:rPr lang="lt-LT" b="1" dirty="0">
                <a:solidFill>
                  <a:srgbClr val="00B050"/>
                </a:solidFill>
              </a:rPr>
              <a:t>Tiesioginės reikšmės </a:t>
            </a:r>
            <a:r>
              <a:rPr lang="lt-LT" sz="4800" dirty="0">
                <a:solidFill>
                  <a:srgbClr val="00B050"/>
                </a:solidFill>
                <a:effectLst/>
                <a:latin typeface="+mn-lt"/>
                <a:ea typeface="SimSun" panose="02010600030101010101" pitchFamily="2" charset="-122"/>
              </a:rPr>
              <a:t>pavadinimų rašymas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36A85A-B909-4630-83B6-6B0A0714A1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845734"/>
            <a:ext cx="10058400" cy="4397750"/>
          </a:xfrm>
        </p:spPr>
        <p:txBody>
          <a:bodyPr>
            <a:normAutofit fontScale="92500" lnSpcReduction="10000"/>
          </a:bodyPr>
          <a:lstStyle/>
          <a:p>
            <a:pPr marL="0" marR="0" indent="540385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lt-LT" sz="2400" dirty="0">
                <a:solidFill>
                  <a:srgbClr val="0070C0"/>
                </a:solidFill>
                <a:effectLst/>
                <a:ea typeface="SimSun" panose="02010600030101010101" pitchFamily="2" charset="-122"/>
              </a:rPr>
              <a:t>Iš didžiosios raidės </a:t>
            </a:r>
            <a:r>
              <a:rPr lang="lt-LT" sz="2400" dirty="0">
                <a:effectLst/>
                <a:ea typeface="SimSun" panose="02010600030101010101" pitchFamily="2" charset="-122"/>
              </a:rPr>
              <a:t>rašomas </a:t>
            </a:r>
            <a:r>
              <a:rPr lang="lt-LT" sz="2400" spc="100" dirty="0">
                <a:effectLst/>
                <a:ea typeface="SimSun" panose="02010600030101010101" pitchFamily="2" charset="-122"/>
              </a:rPr>
              <a:t>įmonių, įstaigų, organizacijų </a:t>
            </a:r>
            <a:r>
              <a:rPr lang="lt-LT" sz="2400" dirty="0">
                <a:effectLst/>
                <a:ea typeface="SimSun" panose="02010600030101010101" pitchFamily="2" charset="-122"/>
              </a:rPr>
              <a:t>tiesioginės reikšmės</a:t>
            </a:r>
            <a:r>
              <a:rPr lang="lt-LT" sz="2400" spc="100" dirty="0">
                <a:effectLst/>
                <a:ea typeface="SimSun" panose="02010600030101010101" pitchFamily="2" charset="-122"/>
              </a:rPr>
              <a:t> </a:t>
            </a:r>
            <a:r>
              <a:rPr lang="lt-LT" sz="2400" dirty="0">
                <a:effectLst/>
                <a:ea typeface="SimSun" panose="02010600030101010101" pitchFamily="2" charset="-122"/>
              </a:rPr>
              <a:t>pavadinimo </a:t>
            </a:r>
            <a:r>
              <a:rPr lang="lt-LT" sz="2400" dirty="0">
                <a:solidFill>
                  <a:srgbClr val="0070C0"/>
                </a:solidFill>
                <a:effectLst/>
                <a:ea typeface="SimSun" panose="02010600030101010101" pitchFamily="2" charset="-122"/>
              </a:rPr>
              <a:t>pirmasis žodis ir kiti tikriniai sudaromieji žodžiai</a:t>
            </a:r>
            <a:r>
              <a:rPr lang="lt-LT" sz="2400" dirty="0">
                <a:effectLst/>
                <a:ea typeface="SimSun" panose="02010600030101010101" pitchFamily="2" charset="-122"/>
              </a:rPr>
              <a:t>, mažosiomis rašomi bendriniai sudaromieji žodžiai, pvz.: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800" i="1" dirty="0">
                <a:solidFill>
                  <a:srgbClr val="0070C0"/>
                </a:solidFill>
                <a:ea typeface="SimSun" panose="02010600030101010101" pitchFamily="2" charset="-122"/>
              </a:rPr>
              <a:t>Lietuvos </a:t>
            </a:r>
            <a:r>
              <a:rPr lang="lt-LT" sz="2800" i="1" dirty="0">
                <a:solidFill>
                  <a:srgbClr val="0070C0"/>
                </a:solidFill>
                <a:ea typeface="SimSun" panose="02010600030101010101" pitchFamily="2" charset="-122"/>
              </a:rPr>
              <a:t>kultūros </a:t>
            </a:r>
            <a:r>
              <a:rPr lang="lt-LT" sz="2800" b="1" i="1" dirty="0">
                <a:solidFill>
                  <a:srgbClr val="0070C0"/>
                </a:solidFill>
                <a:ea typeface="SimSun" panose="02010600030101010101" pitchFamily="2" charset="-122"/>
              </a:rPr>
              <a:t>taryba</a:t>
            </a:r>
            <a:r>
              <a:rPr lang="en-US" sz="2800" dirty="0">
                <a:solidFill>
                  <a:srgbClr val="0070C0"/>
                </a:solidFill>
                <a:ea typeface="SimSun" panose="02010600030101010101" pitchFamily="2" charset="-122"/>
              </a:rPr>
              <a:t>, 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lt-LT" sz="2800" i="1" dirty="0">
                <a:solidFill>
                  <a:srgbClr val="0070C0"/>
                </a:solidFill>
                <a:ea typeface="SimSun" panose="02010600030101010101" pitchFamily="2" charset="-122"/>
              </a:rPr>
              <a:t>Šiuolaikinio meno </a:t>
            </a:r>
            <a:r>
              <a:rPr lang="lt-LT" sz="2800" b="1" i="1" dirty="0">
                <a:solidFill>
                  <a:srgbClr val="0070C0"/>
                </a:solidFill>
                <a:ea typeface="SimSun" panose="02010600030101010101" pitchFamily="2" charset="-122"/>
              </a:rPr>
              <a:t>centras</a:t>
            </a:r>
            <a:r>
              <a:rPr lang="lt-LT" sz="2800" i="1" dirty="0">
                <a:solidFill>
                  <a:srgbClr val="0070C0"/>
                </a:solidFill>
                <a:ea typeface="SimSun" panose="02010600030101010101" pitchFamily="2" charset="-122"/>
              </a:rPr>
              <a:t>,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lt-LT" sz="2800" i="1" dirty="0">
                <a:solidFill>
                  <a:srgbClr val="0070C0"/>
                </a:solidFill>
                <a:ea typeface="SimSun" panose="02010600030101010101" pitchFamily="2" charset="-122"/>
              </a:rPr>
              <a:t>Kauno menininkų </a:t>
            </a:r>
            <a:r>
              <a:rPr lang="lt-LT" sz="2800" b="1" i="1" dirty="0">
                <a:solidFill>
                  <a:srgbClr val="0070C0"/>
                </a:solidFill>
                <a:ea typeface="SimSun" panose="02010600030101010101" pitchFamily="2" charset="-122"/>
              </a:rPr>
              <a:t>namai</a:t>
            </a:r>
            <a:r>
              <a:rPr lang="lt-LT" sz="2800" i="1" dirty="0">
                <a:solidFill>
                  <a:srgbClr val="0070C0"/>
                </a:solidFill>
                <a:ea typeface="SimSun" panose="02010600030101010101" pitchFamily="2" charset="-122"/>
              </a:rPr>
              <a:t>,</a:t>
            </a:r>
            <a:endParaRPr lang="en-US" sz="2800" dirty="0">
              <a:solidFill>
                <a:srgbClr val="0070C0"/>
              </a:solidFill>
              <a:ea typeface="SimSun" panose="02010600030101010101" pitchFamily="2" charset="-122"/>
            </a:endParaRPr>
          </a:p>
          <a:p>
            <a:pPr marL="0" marR="0" indent="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lt-LT" sz="2800" i="1" dirty="0">
                <a:solidFill>
                  <a:srgbClr val="0070C0"/>
                </a:solidFill>
                <a:ea typeface="SimSun" panose="02010600030101010101" pitchFamily="2" charset="-122"/>
              </a:rPr>
              <a:t> Energetikos ir technikos </a:t>
            </a:r>
            <a:r>
              <a:rPr lang="lt-LT" sz="2800" b="1" i="1" dirty="0">
                <a:solidFill>
                  <a:srgbClr val="0070C0"/>
                </a:solidFill>
                <a:ea typeface="SimSun" panose="02010600030101010101" pitchFamily="2" charset="-122"/>
              </a:rPr>
              <a:t>muziejus</a:t>
            </a:r>
            <a:r>
              <a:rPr lang="lt-LT" sz="2800" dirty="0">
                <a:solidFill>
                  <a:srgbClr val="0070C0"/>
                </a:solidFill>
                <a:ea typeface="SimSun" panose="02010600030101010101" pitchFamily="2" charset="-122"/>
              </a:rPr>
              <a:t>,</a:t>
            </a:r>
          </a:p>
          <a:p>
            <a:pPr marL="0" marR="0" indent="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lt-LT" sz="2800" i="1" dirty="0">
                <a:solidFill>
                  <a:srgbClr val="0070C0"/>
                </a:solidFill>
              </a:rPr>
              <a:t> </a:t>
            </a:r>
            <a:r>
              <a:rPr lang="lt-LT" sz="2800" i="1" dirty="0">
                <a:solidFill>
                  <a:srgbClr val="0070C0"/>
                </a:solidFill>
                <a:ea typeface="SimSun" panose="02010600030101010101" pitchFamily="2" charset="-122"/>
              </a:rPr>
              <a:t>Vytauto Didžiojo </a:t>
            </a:r>
            <a:r>
              <a:rPr lang="lt-LT" sz="2800" b="1" i="1" dirty="0">
                <a:solidFill>
                  <a:srgbClr val="0070C0"/>
                </a:solidFill>
                <a:ea typeface="SimSun" panose="02010600030101010101" pitchFamily="2" charset="-122"/>
              </a:rPr>
              <a:t>universitetas</a:t>
            </a:r>
            <a:r>
              <a:rPr lang="lt-LT" sz="2800" i="1" dirty="0">
                <a:solidFill>
                  <a:srgbClr val="0070C0"/>
                </a:solidFill>
                <a:ea typeface="SimSun" panose="02010600030101010101" pitchFamily="2" charset="-122"/>
              </a:rPr>
              <a:t>, </a:t>
            </a:r>
          </a:p>
          <a:p>
            <a:pPr marL="0" marR="0" indent="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lt-LT" sz="2800" i="1" dirty="0">
                <a:solidFill>
                  <a:srgbClr val="0070C0"/>
                </a:solidFill>
              </a:rPr>
              <a:t>Nacionalinė Martyno Mažvydo </a:t>
            </a:r>
            <a:r>
              <a:rPr lang="lt-LT" sz="2800" b="1" i="1" dirty="0">
                <a:solidFill>
                  <a:srgbClr val="0070C0"/>
                </a:solidFill>
              </a:rPr>
              <a:t>biblioteka</a:t>
            </a:r>
            <a:r>
              <a:rPr lang="lt-LT" sz="2800" i="1" dirty="0">
                <a:solidFill>
                  <a:srgbClr val="0070C0"/>
                </a:solidFill>
              </a:rPr>
              <a:t>,</a:t>
            </a:r>
          </a:p>
          <a:p>
            <a:pPr marL="0" marR="0" indent="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lt-LT" sz="2800" i="1" dirty="0">
                <a:solidFill>
                  <a:srgbClr val="0070C0"/>
                </a:solidFill>
              </a:rPr>
              <a:t> Lietuvos Respublikos kultūros </a:t>
            </a:r>
            <a:r>
              <a:rPr lang="lt-LT" sz="2800" b="1" i="1" dirty="0">
                <a:solidFill>
                  <a:srgbClr val="0070C0"/>
                </a:solidFill>
              </a:rPr>
              <a:t>ministerija</a:t>
            </a:r>
            <a:r>
              <a:rPr lang="lt-LT" sz="2800" i="1" dirty="0">
                <a:solidFill>
                  <a:srgbClr val="0070C0"/>
                </a:solidFill>
                <a:ea typeface="SimSun" panose="02010600030101010101" pitchFamily="2" charset="-122"/>
              </a:rPr>
              <a:t>.</a:t>
            </a:r>
            <a:endParaRPr lang="en-US" sz="2800" i="1" dirty="0">
              <a:solidFill>
                <a:srgbClr val="0070C0"/>
              </a:solidFill>
              <a:ea typeface="SimSun" panose="02010600030101010101" pitchFamily="2" charset="-122"/>
            </a:endParaRPr>
          </a:p>
          <a:p>
            <a:pPr marL="0" marR="0" indent="540385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endParaRPr lang="lt-LT" i="1" dirty="0"/>
          </a:p>
          <a:p>
            <a:pPr marL="0" marR="0" indent="540385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endParaRPr lang="en-US" sz="2400" dirty="0">
              <a:effectLst/>
              <a:ea typeface="SimSun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4458777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1FDC13-D6E8-4DB6-B5B5-1E2A304DE1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lt-LT" b="1" dirty="0">
                <a:solidFill>
                  <a:srgbClr val="00B050"/>
                </a:solidFill>
              </a:rPr>
              <a:t>Tiesioginės reikšmės </a:t>
            </a:r>
            <a:r>
              <a:rPr lang="lt-LT" sz="4800" dirty="0">
                <a:solidFill>
                  <a:srgbClr val="00B050"/>
                </a:solidFill>
                <a:effectLst/>
                <a:latin typeface="+mn-lt"/>
                <a:ea typeface="SimSun" panose="02010600030101010101" pitchFamily="2" charset="-122"/>
              </a:rPr>
              <a:t>pavadinimų rašymas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F5BE46-BDDB-4A02-BE33-CE295D96C8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845734"/>
            <a:ext cx="10553700" cy="4478866"/>
          </a:xfrm>
        </p:spPr>
        <p:txBody>
          <a:bodyPr>
            <a:normAutofit fontScale="92500"/>
          </a:bodyPr>
          <a:lstStyle/>
          <a:p>
            <a:r>
              <a:rPr lang="lt-LT" sz="2400" dirty="0">
                <a:effectLst/>
                <a:ea typeface="SimSun" panose="02010600030101010101" pitchFamily="2" charset="-122"/>
              </a:rPr>
              <a:t>Tarptautinių institucijų tiesioginės reikšmės pavadinimus tekstuose patartina versti į lietuvių kalbą ir rašyti pagal lietuvių kalbos rašybos taisykles, pvz.:</a:t>
            </a:r>
            <a:endParaRPr lang="en-US" sz="2400" dirty="0">
              <a:effectLst/>
              <a:ea typeface="SimSun" panose="02010600030101010101" pitchFamily="2" charset="-122"/>
            </a:endParaRPr>
          </a:p>
          <a:p>
            <a:r>
              <a:rPr lang="en-US" sz="2800" b="1" i="1" dirty="0" err="1">
                <a:solidFill>
                  <a:srgbClr val="00B0F0"/>
                </a:solidFill>
              </a:rPr>
              <a:t>T</a:t>
            </a:r>
            <a:r>
              <a:rPr lang="en-US" sz="2800" b="1" i="1" dirty="0" err="1"/>
              <a:t>arptautinis</a:t>
            </a:r>
            <a:r>
              <a:rPr lang="en-US" sz="2800" b="1" i="1" dirty="0"/>
              <a:t> </a:t>
            </a:r>
            <a:r>
              <a:rPr lang="en-US" sz="2800" b="1" i="1" dirty="0" err="1">
                <a:solidFill>
                  <a:srgbClr val="00B0F0"/>
                </a:solidFill>
              </a:rPr>
              <a:t>š</a:t>
            </a:r>
            <a:r>
              <a:rPr lang="en-US" sz="2800" b="1" i="1" dirty="0" err="1"/>
              <a:t>vietimo</a:t>
            </a:r>
            <a:r>
              <a:rPr lang="en-US" sz="2800" b="1" i="1" dirty="0"/>
              <a:t> </a:t>
            </a:r>
            <a:r>
              <a:rPr lang="en-US" sz="2800" b="1" i="1" dirty="0" err="1">
                <a:solidFill>
                  <a:srgbClr val="00B0F0"/>
                </a:solidFill>
              </a:rPr>
              <a:t>b</a:t>
            </a:r>
            <a:r>
              <a:rPr lang="en-US" sz="2800" b="1" i="1" dirty="0" err="1"/>
              <a:t>iuras</a:t>
            </a:r>
            <a:r>
              <a:rPr lang="en-US" sz="2800" b="1" i="1" dirty="0"/>
              <a:t>   </a:t>
            </a:r>
            <a:r>
              <a:rPr lang="en-US" sz="2800" dirty="0"/>
              <a:t>(</a:t>
            </a:r>
            <a:r>
              <a:rPr lang="en-US" sz="2800" dirty="0" err="1"/>
              <a:t>angl.</a:t>
            </a:r>
            <a:r>
              <a:rPr lang="en-US" sz="2800" dirty="0"/>
              <a:t> </a:t>
            </a:r>
            <a:r>
              <a:rPr lang="en-US" sz="2800" i="1" dirty="0"/>
              <a:t>International Bureau of Education</a:t>
            </a:r>
            <a:r>
              <a:rPr lang="en-US" sz="2800" dirty="0"/>
              <a:t>)</a:t>
            </a:r>
            <a:endParaRPr lang="lt-LT" sz="2800" dirty="0"/>
          </a:p>
          <a:p>
            <a:r>
              <a:rPr lang="lt-LT" sz="2800" b="1" i="1" dirty="0">
                <a:solidFill>
                  <a:srgbClr val="00B0F0"/>
                </a:solidFill>
              </a:rPr>
              <a:t>P</a:t>
            </a:r>
            <a:r>
              <a:rPr lang="lt-LT" sz="2800" b="1" i="1" dirty="0"/>
              <a:t>asaulinė </a:t>
            </a:r>
            <a:r>
              <a:rPr lang="lt-LT" sz="2800" b="1" i="1" dirty="0">
                <a:solidFill>
                  <a:srgbClr val="00B0F0"/>
                </a:solidFill>
              </a:rPr>
              <a:t>i</a:t>
            </a:r>
            <a:r>
              <a:rPr lang="lt-LT" sz="2800" b="1" i="1" dirty="0"/>
              <a:t>ntelektinės </a:t>
            </a:r>
            <a:r>
              <a:rPr lang="lt-LT" sz="2800" b="1" i="1" dirty="0">
                <a:solidFill>
                  <a:srgbClr val="00B0F0"/>
                </a:solidFill>
              </a:rPr>
              <a:t>n</a:t>
            </a:r>
            <a:r>
              <a:rPr lang="lt-LT" sz="2800" b="1" i="1" dirty="0"/>
              <a:t>uosavybės </a:t>
            </a:r>
            <a:r>
              <a:rPr lang="lt-LT" sz="2800" b="1" i="1" dirty="0">
                <a:solidFill>
                  <a:srgbClr val="00B0F0"/>
                </a:solidFill>
              </a:rPr>
              <a:t>o</a:t>
            </a:r>
            <a:r>
              <a:rPr lang="lt-LT" sz="2800" b="1" i="1" dirty="0"/>
              <a:t>rganizacija   </a:t>
            </a:r>
            <a:r>
              <a:rPr lang="lt-LT" sz="2800" dirty="0"/>
              <a:t>(angl</a:t>
            </a:r>
            <a:r>
              <a:rPr lang="lt-LT" sz="2800" i="1" dirty="0"/>
              <a:t>.</a:t>
            </a:r>
            <a:r>
              <a:rPr lang="lt-LT" sz="2800" dirty="0"/>
              <a:t> </a:t>
            </a:r>
            <a:r>
              <a:rPr lang="lt-LT" sz="2800" i="1" dirty="0" err="1"/>
              <a:t>World</a:t>
            </a:r>
            <a:r>
              <a:rPr lang="lt-LT" sz="2800" i="1" dirty="0"/>
              <a:t> </a:t>
            </a:r>
            <a:r>
              <a:rPr lang="lt-LT" sz="2800" i="1" dirty="0" err="1"/>
              <a:t>Intellectual</a:t>
            </a:r>
            <a:r>
              <a:rPr lang="lt-LT" sz="2800" i="1" dirty="0"/>
              <a:t> </a:t>
            </a:r>
            <a:r>
              <a:rPr lang="lt-LT" sz="2800" i="1" dirty="0" err="1"/>
              <a:t>Property</a:t>
            </a:r>
            <a:r>
              <a:rPr lang="lt-LT" sz="2800" i="1" dirty="0"/>
              <a:t> </a:t>
            </a:r>
            <a:r>
              <a:rPr lang="lt-LT" sz="2800" i="1" dirty="0" err="1"/>
              <a:t>Organisation</a:t>
            </a:r>
            <a:r>
              <a:rPr lang="lt-LT" sz="2800" dirty="0"/>
              <a:t>)</a:t>
            </a:r>
          </a:p>
          <a:p>
            <a:r>
              <a:rPr lang="lt-LT" sz="2800" b="1" i="1" dirty="0">
                <a:solidFill>
                  <a:srgbClr val="00B0F0"/>
                </a:solidFill>
                <a:effectLst/>
                <a:ea typeface="SimSun" panose="02010600030101010101" pitchFamily="2" charset="-122"/>
              </a:rPr>
              <a:t>P</a:t>
            </a:r>
            <a:r>
              <a:rPr lang="lt-LT" sz="2800" b="1" i="1" dirty="0">
                <a:effectLst/>
                <a:ea typeface="SimSun" panose="02010600030101010101" pitchFamily="2" charset="-122"/>
              </a:rPr>
              <a:t>asaulinė </a:t>
            </a:r>
            <a:r>
              <a:rPr lang="lt-LT" sz="2800" b="1" i="1" dirty="0">
                <a:solidFill>
                  <a:srgbClr val="00B0F0"/>
                </a:solidFill>
                <a:effectLst/>
                <a:ea typeface="SimSun" panose="02010600030101010101" pitchFamily="2" charset="-122"/>
              </a:rPr>
              <a:t>t</a:t>
            </a:r>
            <a:r>
              <a:rPr lang="lt-LT" sz="2800" b="1" i="1" dirty="0">
                <a:effectLst/>
                <a:ea typeface="SimSun" panose="02010600030101010101" pitchFamily="2" charset="-122"/>
              </a:rPr>
              <a:t>urizmo </a:t>
            </a:r>
            <a:r>
              <a:rPr lang="lt-LT" sz="2800" b="1" i="1" dirty="0">
                <a:solidFill>
                  <a:srgbClr val="00B0F0"/>
                </a:solidFill>
                <a:effectLst/>
                <a:ea typeface="SimSun" panose="02010600030101010101" pitchFamily="2" charset="-122"/>
              </a:rPr>
              <a:t>o</a:t>
            </a:r>
            <a:r>
              <a:rPr lang="lt-LT" sz="2800" b="1" i="1" dirty="0">
                <a:effectLst/>
                <a:ea typeface="SimSun" panose="02010600030101010101" pitchFamily="2" charset="-122"/>
              </a:rPr>
              <a:t>rganizacija</a:t>
            </a:r>
            <a:r>
              <a:rPr lang="lt-LT" sz="2800" b="1" dirty="0">
                <a:effectLst/>
                <a:ea typeface="SimSun" panose="02010600030101010101" pitchFamily="2" charset="-122"/>
              </a:rPr>
              <a:t> </a:t>
            </a:r>
            <a:r>
              <a:rPr lang="lt-LT" sz="2800" dirty="0">
                <a:effectLst/>
                <a:ea typeface="SimSun" panose="02010600030101010101" pitchFamily="2" charset="-122"/>
              </a:rPr>
              <a:t>(ang</a:t>
            </a:r>
            <a:r>
              <a:rPr lang="en-US" sz="2800" dirty="0">
                <a:effectLst/>
                <a:ea typeface="SimSun" panose="02010600030101010101" pitchFamily="2" charset="-122"/>
              </a:rPr>
              <a:t>l</a:t>
            </a:r>
            <a:r>
              <a:rPr lang="lt-LT" sz="2800" dirty="0">
                <a:effectLst/>
                <a:ea typeface="SimSun" panose="02010600030101010101" pitchFamily="2" charset="-122"/>
              </a:rPr>
              <a:t>. </a:t>
            </a:r>
            <a:r>
              <a:rPr lang="lt-LT" sz="2800" i="1" dirty="0">
                <a:effectLst/>
                <a:ea typeface="SimSun" panose="02010600030101010101" pitchFamily="2" charset="-122"/>
              </a:rPr>
              <a:t>World Tourism Organisation)</a:t>
            </a:r>
            <a:r>
              <a:rPr lang="lt-LT" sz="2800" dirty="0">
                <a:effectLst/>
                <a:ea typeface="SimSun" panose="02010600030101010101" pitchFamily="2" charset="-122"/>
              </a:rPr>
              <a:t>. </a:t>
            </a:r>
          </a:p>
          <a:p>
            <a:endParaRPr lang="en-US" sz="2800" dirty="0">
              <a:effectLst/>
              <a:ea typeface="SimSun" panose="02010600030101010101" pitchFamily="2" charset="-122"/>
            </a:endParaRPr>
          </a:p>
          <a:p>
            <a:r>
              <a:rPr lang="lt-LT" sz="2400" dirty="0">
                <a:effectLst/>
                <a:ea typeface="SimSun" panose="02010600030101010101" pitchFamily="2" charset="-122"/>
              </a:rPr>
              <a:t>Kitose šalyse įregistruotų įmonių, įstaigų ar organizacijų tiesioginės reikšmės pavadinimai gali būti rašomi ir originalo kalba, kaip įrašyta steigimo dokumentuose.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6569385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7A5170CC-360E-97C8-8B95-E20CAE31A4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lt-LT" b="1" dirty="0">
                <a:solidFill>
                  <a:srgbClr val="00B050"/>
                </a:solidFill>
              </a:rPr>
              <a:t>Tiesioginės reikšmės </a:t>
            </a:r>
            <a:r>
              <a:rPr lang="lt-LT" sz="4800" dirty="0">
                <a:solidFill>
                  <a:srgbClr val="00B050"/>
                </a:solidFill>
                <a:effectLst/>
                <a:latin typeface="+mn-lt"/>
                <a:ea typeface="SimSun" panose="02010600030101010101" pitchFamily="2" charset="-122"/>
              </a:rPr>
              <a:t>pavadinimų rašymas</a:t>
            </a:r>
            <a:endParaRPr lang="lt-LT" dirty="0"/>
          </a:p>
        </p:txBody>
      </p:sp>
      <p:sp>
        <p:nvSpPr>
          <p:cNvPr id="3" name="Turinio vietos rezervavimo ženklas 2">
            <a:extLst>
              <a:ext uri="{FF2B5EF4-FFF2-40B4-BE49-F238E27FC236}">
                <a16:creationId xmlns:a16="http://schemas.microsoft.com/office/drawing/2014/main" id="{636A0D80-C465-FE74-2EFE-A69BC85FF3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lt-LT" sz="3200" dirty="0">
                <a:solidFill>
                  <a:schemeClr val="tx1"/>
                </a:solidFill>
              </a:rPr>
              <a:t>Projekte dalyvavo </a:t>
            </a:r>
            <a:r>
              <a:rPr lang="lt-LT" sz="3200" dirty="0">
                <a:solidFill>
                  <a:srgbClr val="0070C0"/>
                </a:solidFill>
              </a:rPr>
              <a:t>Londono universitetas </a:t>
            </a:r>
            <a:r>
              <a:rPr lang="lt-LT" sz="3200" dirty="0">
                <a:solidFill>
                  <a:schemeClr val="tx1"/>
                </a:solidFill>
              </a:rPr>
              <a:t>(</a:t>
            </a:r>
            <a:r>
              <a:rPr lang="en-US" sz="3200" dirty="0" err="1">
                <a:solidFill>
                  <a:schemeClr val="tx1"/>
                </a:solidFill>
              </a:rPr>
              <a:t>angl.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lt-LT" sz="3200" i="1" dirty="0">
                <a:solidFill>
                  <a:schemeClr val="tx1"/>
                </a:solidFill>
              </a:rPr>
              <a:t>University </a:t>
            </a:r>
            <a:r>
              <a:rPr lang="lt-LT" sz="3200" i="1" dirty="0" err="1">
                <a:solidFill>
                  <a:schemeClr val="tx1"/>
                </a:solidFill>
              </a:rPr>
              <a:t>of</a:t>
            </a:r>
            <a:r>
              <a:rPr lang="lt-LT" sz="3200" i="1" dirty="0">
                <a:solidFill>
                  <a:schemeClr val="tx1"/>
                </a:solidFill>
              </a:rPr>
              <a:t> </a:t>
            </a:r>
            <a:r>
              <a:rPr lang="lt-LT" sz="3200" i="1" dirty="0" err="1">
                <a:solidFill>
                  <a:schemeClr val="tx1"/>
                </a:solidFill>
              </a:rPr>
              <a:t>London</a:t>
            </a:r>
            <a:r>
              <a:rPr lang="lt-LT" sz="3200" dirty="0">
                <a:solidFill>
                  <a:schemeClr val="tx1"/>
                </a:solidFill>
              </a:rPr>
              <a:t>), </a:t>
            </a:r>
            <a:r>
              <a:rPr lang="lt-LT" sz="3200" dirty="0">
                <a:solidFill>
                  <a:srgbClr val="0070C0"/>
                </a:solidFill>
              </a:rPr>
              <a:t>Karalienės Marijos koledžas </a:t>
            </a:r>
            <a:r>
              <a:rPr lang="lt-LT" sz="3200" dirty="0">
                <a:solidFill>
                  <a:schemeClr val="tx1"/>
                </a:solidFill>
              </a:rPr>
              <a:t>(</a:t>
            </a:r>
            <a:r>
              <a:rPr lang="en-US" sz="3200" dirty="0" err="1">
                <a:solidFill>
                  <a:schemeClr val="tx1"/>
                </a:solidFill>
              </a:rPr>
              <a:t>angl.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lt-LT" sz="3200" i="1" dirty="0" err="1">
                <a:solidFill>
                  <a:schemeClr val="tx1"/>
                </a:solidFill>
              </a:rPr>
              <a:t>Queen</a:t>
            </a:r>
            <a:r>
              <a:rPr lang="lt-LT" sz="3200" i="1" dirty="0">
                <a:solidFill>
                  <a:schemeClr val="tx1"/>
                </a:solidFill>
              </a:rPr>
              <a:t> Mary </a:t>
            </a:r>
            <a:r>
              <a:rPr lang="lt-LT" sz="3200" i="1" dirty="0" err="1">
                <a:solidFill>
                  <a:schemeClr val="tx1"/>
                </a:solidFill>
              </a:rPr>
              <a:t>College</a:t>
            </a:r>
            <a:r>
              <a:rPr lang="lt-LT" sz="3200" dirty="0">
                <a:solidFill>
                  <a:schemeClr val="tx1"/>
                </a:solidFill>
              </a:rPr>
              <a:t>), </a:t>
            </a:r>
            <a:r>
              <a:rPr lang="lt-LT" sz="3200" dirty="0">
                <a:solidFill>
                  <a:srgbClr val="0070C0"/>
                </a:solidFill>
              </a:rPr>
              <a:t>Tarptautinis </a:t>
            </a:r>
            <a:r>
              <a:rPr lang="lt-LT" sz="3200" dirty="0" err="1">
                <a:solidFill>
                  <a:srgbClr val="0070C0"/>
                </a:solidFill>
              </a:rPr>
              <a:t>Konkordijos</a:t>
            </a:r>
            <a:r>
              <a:rPr lang="lt-LT" sz="3200" dirty="0">
                <a:solidFill>
                  <a:srgbClr val="0070C0"/>
                </a:solidFill>
              </a:rPr>
              <a:t> universitetas </a:t>
            </a:r>
            <a:r>
              <a:rPr lang="lt-LT" sz="3200" dirty="0">
                <a:solidFill>
                  <a:schemeClr val="tx1"/>
                </a:solidFill>
              </a:rPr>
              <a:t>(</a:t>
            </a:r>
            <a:r>
              <a:rPr lang="en-US" sz="3200" dirty="0" err="1">
                <a:solidFill>
                  <a:schemeClr val="tx1"/>
                </a:solidFill>
              </a:rPr>
              <a:t>angl.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lt-LT" sz="3200" i="1" dirty="0" err="1">
                <a:solidFill>
                  <a:schemeClr val="tx1"/>
                </a:solidFill>
              </a:rPr>
              <a:t>Concordia</a:t>
            </a:r>
            <a:r>
              <a:rPr lang="lt-LT" sz="3200" i="1" dirty="0">
                <a:solidFill>
                  <a:schemeClr val="tx1"/>
                </a:solidFill>
              </a:rPr>
              <a:t> International University</a:t>
            </a:r>
            <a:r>
              <a:rPr lang="lt-LT" sz="3200" dirty="0">
                <a:solidFill>
                  <a:schemeClr val="tx1"/>
                </a:solidFill>
              </a:rPr>
              <a:t>).</a:t>
            </a:r>
          </a:p>
          <a:p>
            <a:pPr>
              <a:defRPr/>
            </a:pPr>
            <a:endParaRPr lang="lt-LT" sz="3200" dirty="0">
              <a:solidFill>
                <a:schemeClr val="tx1"/>
              </a:solidFill>
            </a:endParaRPr>
          </a:p>
          <a:p>
            <a:pPr>
              <a:defRPr/>
            </a:pPr>
            <a:r>
              <a:rPr lang="lt-LT" sz="3200" dirty="0">
                <a:solidFill>
                  <a:schemeClr val="tx1"/>
                </a:solidFill>
              </a:rPr>
              <a:t>Prof. Danielis </a:t>
            </a:r>
            <a:r>
              <a:rPr lang="lt-LT" sz="3200" dirty="0" err="1">
                <a:solidFill>
                  <a:schemeClr val="tx1"/>
                </a:solidFill>
              </a:rPr>
              <a:t>Petit</a:t>
            </a:r>
            <a:r>
              <a:rPr lang="lt-LT" sz="3200" dirty="0">
                <a:solidFill>
                  <a:schemeClr val="tx1"/>
                </a:solidFill>
              </a:rPr>
              <a:t> skaitė pranešimą apie lietuvių kalbos istoriją ir perspektyvas </a:t>
            </a:r>
            <a:r>
              <a:rPr lang="lt-LT" sz="3200" dirty="0">
                <a:solidFill>
                  <a:srgbClr val="0070C0"/>
                </a:solidFill>
              </a:rPr>
              <a:t>Prancūzijos koledže </a:t>
            </a:r>
            <a:r>
              <a:rPr lang="lt-LT" sz="3200" dirty="0">
                <a:solidFill>
                  <a:schemeClr val="tx1"/>
                </a:solidFill>
              </a:rPr>
              <a:t>(</a:t>
            </a:r>
            <a:r>
              <a:rPr lang="lt-LT" sz="3200" dirty="0" err="1">
                <a:solidFill>
                  <a:schemeClr val="tx1"/>
                </a:solidFill>
              </a:rPr>
              <a:t>pranc</a:t>
            </a:r>
            <a:r>
              <a:rPr lang="lt-LT" sz="3200" dirty="0">
                <a:solidFill>
                  <a:schemeClr val="tx1"/>
                </a:solidFill>
              </a:rPr>
              <a:t>. </a:t>
            </a:r>
            <a:r>
              <a:rPr lang="lt-LT" sz="3200" i="1" dirty="0" err="1">
                <a:solidFill>
                  <a:schemeClr val="tx1"/>
                </a:solidFill>
              </a:rPr>
              <a:t>Collège</a:t>
            </a:r>
            <a:r>
              <a:rPr lang="lt-LT" sz="3200" i="1" dirty="0">
                <a:solidFill>
                  <a:schemeClr val="tx1"/>
                </a:solidFill>
              </a:rPr>
              <a:t> de France</a:t>
            </a:r>
            <a:r>
              <a:rPr lang="lt-LT" sz="3200" dirty="0">
                <a:solidFill>
                  <a:schemeClr val="tx1"/>
                </a:solidFill>
              </a:rPr>
              <a:t>).</a:t>
            </a:r>
          </a:p>
          <a:p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30177928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AB4EF6-7C6B-4B3B-A2F1-3ADF36CD77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dirty="0">
                <a:solidFill>
                  <a:srgbClr val="00B050"/>
                </a:solidFill>
                <a:effectLst/>
                <a:latin typeface="+mn-lt"/>
                <a:ea typeface="SimSun" panose="02010600030101010101" pitchFamily="2" charset="-122"/>
              </a:rPr>
              <a:t>S</a:t>
            </a:r>
            <a:r>
              <a:rPr lang="lt-LT" sz="4400" dirty="0">
                <a:solidFill>
                  <a:srgbClr val="00B050"/>
                </a:solidFill>
                <a:effectLst/>
                <a:latin typeface="+mn-lt"/>
                <a:ea typeface="SimSun" panose="02010600030101010101" pitchFamily="2" charset="-122"/>
              </a:rPr>
              <a:t>truktūrinių padalinių oficialių pavadinimų</a:t>
            </a:r>
            <a:r>
              <a:rPr lang="en-US" sz="4400" dirty="0">
                <a:solidFill>
                  <a:srgbClr val="00B050"/>
                </a:solidFill>
                <a:effectLst/>
                <a:latin typeface="+mn-lt"/>
                <a:ea typeface="SimSun" panose="02010600030101010101" pitchFamily="2" charset="-122"/>
              </a:rPr>
              <a:t> </a:t>
            </a:r>
            <a:r>
              <a:rPr lang="en-US" sz="4400" dirty="0" err="1">
                <a:solidFill>
                  <a:srgbClr val="00B050"/>
                </a:solidFill>
                <a:effectLst/>
                <a:latin typeface="+mn-lt"/>
                <a:ea typeface="SimSun" panose="02010600030101010101" pitchFamily="2" charset="-122"/>
              </a:rPr>
              <a:t>rašymas</a:t>
            </a:r>
            <a:endParaRPr lang="en-US" sz="4400" dirty="0">
              <a:solidFill>
                <a:srgbClr val="00B050"/>
              </a:solidFill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118912-0810-47C3-A825-CBC4311D41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845734"/>
            <a:ext cx="10058400" cy="4513502"/>
          </a:xfrm>
        </p:spPr>
        <p:txBody>
          <a:bodyPr>
            <a:normAutofit/>
          </a:bodyPr>
          <a:lstStyle/>
          <a:p>
            <a:pPr indent="468630" algn="just">
              <a:lnSpc>
                <a:spcPct val="100000"/>
              </a:lnSpc>
            </a:pPr>
            <a:r>
              <a:rPr lang="lt-LT" sz="2400" dirty="0">
                <a:effectLst/>
                <a:ea typeface="SimSun" panose="02010600030101010101" pitchFamily="2" charset="-122"/>
              </a:rPr>
              <a:t>Įmonių, įstaigų, organizacijų struktūrinių padalinių oficialių pavadinimų pirmasis žodis ir kiti tikriniai sudaromieji žodžiai rašomi iš didžiosios raidės, pvz.: </a:t>
            </a:r>
            <a:endParaRPr lang="en-US" sz="2400" dirty="0">
              <a:effectLst/>
              <a:ea typeface="SimSun" panose="02010600030101010101" pitchFamily="2" charset="-122"/>
            </a:endParaRPr>
          </a:p>
          <a:p>
            <a:r>
              <a:rPr lang="lt-LT" sz="2800" dirty="0">
                <a:solidFill>
                  <a:schemeClr val="tx1"/>
                </a:solidFill>
                <a:effectLst/>
                <a:ea typeface="SimSun" panose="02010600030101010101" pitchFamily="2" charset="-122"/>
              </a:rPr>
              <a:t>[</a:t>
            </a:r>
            <a:r>
              <a:rPr lang="lt-LT" sz="2800" i="1" dirty="0">
                <a:solidFill>
                  <a:schemeClr val="tx1"/>
                </a:solidFill>
                <a:effectLst/>
                <a:ea typeface="SimSun" panose="02010600030101010101" pitchFamily="2" charset="-122"/>
              </a:rPr>
              <a:t>Lietuvos Respublikos Seimo</a:t>
            </a:r>
            <a:r>
              <a:rPr lang="lt-LT" sz="2800" dirty="0">
                <a:solidFill>
                  <a:schemeClr val="tx1"/>
                </a:solidFill>
                <a:effectLst/>
                <a:ea typeface="SimSun" panose="02010600030101010101" pitchFamily="2" charset="-122"/>
              </a:rPr>
              <a:t>]</a:t>
            </a:r>
            <a:r>
              <a:rPr lang="lt-LT" sz="2800" i="1" dirty="0">
                <a:solidFill>
                  <a:schemeClr val="tx1"/>
                </a:solidFill>
                <a:effectLst/>
                <a:ea typeface="SimSun" panose="02010600030101010101" pitchFamily="2" charset="-122"/>
              </a:rPr>
              <a:t> </a:t>
            </a:r>
            <a:r>
              <a:rPr lang="en-US" sz="2800" i="1" dirty="0" err="1">
                <a:solidFill>
                  <a:srgbClr val="0070C0"/>
                </a:solidFill>
                <a:effectLst/>
                <a:ea typeface="SimSun" panose="02010600030101010101" pitchFamily="2" charset="-122"/>
              </a:rPr>
              <a:t>Kultūros</a:t>
            </a:r>
            <a:r>
              <a:rPr lang="en-US" sz="2800" i="1" dirty="0">
                <a:solidFill>
                  <a:srgbClr val="0070C0"/>
                </a:solidFill>
                <a:effectLst/>
                <a:ea typeface="SimSun" panose="02010600030101010101" pitchFamily="2" charset="-122"/>
              </a:rPr>
              <a:t> </a:t>
            </a:r>
            <a:r>
              <a:rPr lang="lt-LT" sz="2800" i="1" dirty="0">
                <a:solidFill>
                  <a:srgbClr val="0070C0"/>
                </a:solidFill>
                <a:effectLst/>
                <a:ea typeface="SimSun" panose="02010600030101010101" pitchFamily="2" charset="-122"/>
              </a:rPr>
              <a:t>komitetas</a:t>
            </a:r>
            <a:r>
              <a:rPr lang="lt-LT" sz="2800" dirty="0">
                <a:solidFill>
                  <a:srgbClr val="0070C0"/>
                </a:solidFill>
                <a:effectLst/>
                <a:ea typeface="SimSun" panose="02010600030101010101" pitchFamily="2" charset="-122"/>
              </a:rPr>
              <a:t>,</a:t>
            </a:r>
            <a:endParaRPr lang="en-US" sz="2800" dirty="0">
              <a:solidFill>
                <a:srgbClr val="0070C0"/>
              </a:solidFill>
              <a:effectLst/>
              <a:ea typeface="SimSun" panose="02010600030101010101" pitchFamily="2" charset="-122"/>
            </a:endParaRPr>
          </a:p>
          <a:p>
            <a:r>
              <a:rPr lang="lt-LT" sz="2800" i="1" dirty="0">
                <a:solidFill>
                  <a:schemeClr val="tx1"/>
                </a:solidFill>
                <a:effectLst/>
                <a:ea typeface="SimSun" panose="02010600030101010101" pitchFamily="2" charset="-122"/>
              </a:rPr>
              <a:t> </a:t>
            </a:r>
            <a:r>
              <a:rPr lang="lt-LT" sz="2800" dirty="0">
                <a:solidFill>
                  <a:schemeClr val="tx1"/>
                </a:solidFill>
                <a:effectLst/>
                <a:ea typeface="SimSun" panose="02010600030101010101" pitchFamily="2" charset="-122"/>
              </a:rPr>
              <a:t>[</a:t>
            </a:r>
            <a:r>
              <a:rPr lang="lt-LT" sz="2800" i="1" dirty="0">
                <a:solidFill>
                  <a:schemeClr val="tx1"/>
                </a:solidFill>
                <a:effectLst/>
                <a:ea typeface="SimSun" panose="02010600030101010101" pitchFamily="2" charset="-122"/>
              </a:rPr>
              <a:t>Lietuvos Respublikos </a:t>
            </a:r>
            <a:r>
              <a:rPr lang="en-US" sz="2800" i="1" dirty="0" err="1">
                <a:solidFill>
                  <a:schemeClr val="tx1"/>
                </a:solidFill>
                <a:ea typeface="SimSun" panose="02010600030101010101" pitchFamily="2" charset="-122"/>
              </a:rPr>
              <a:t>sveikatos</a:t>
            </a:r>
            <a:r>
              <a:rPr lang="en-US" sz="2800" i="1" dirty="0">
                <a:solidFill>
                  <a:schemeClr val="tx1"/>
                </a:solidFill>
                <a:ea typeface="SimSun" panose="02010600030101010101" pitchFamily="2" charset="-122"/>
              </a:rPr>
              <a:t> </a:t>
            </a:r>
            <a:r>
              <a:rPr lang="en-US" sz="2800" i="1" dirty="0" err="1">
                <a:solidFill>
                  <a:schemeClr val="tx1"/>
                </a:solidFill>
                <a:ea typeface="SimSun" panose="02010600030101010101" pitchFamily="2" charset="-122"/>
              </a:rPr>
              <a:t>apsaugos</a:t>
            </a:r>
            <a:r>
              <a:rPr lang="lt-LT" sz="2800" i="1" dirty="0">
                <a:solidFill>
                  <a:schemeClr val="tx1"/>
                </a:solidFill>
                <a:effectLst/>
                <a:ea typeface="SimSun" panose="02010600030101010101" pitchFamily="2" charset="-122"/>
              </a:rPr>
              <a:t> ministerijos</a:t>
            </a:r>
            <a:r>
              <a:rPr lang="lt-LT" sz="2800" dirty="0">
                <a:solidFill>
                  <a:schemeClr val="tx1"/>
                </a:solidFill>
                <a:effectLst/>
                <a:ea typeface="SimSun" panose="02010600030101010101" pitchFamily="2" charset="-122"/>
              </a:rPr>
              <a:t>]</a:t>
            </a:r>
            <a:r>
              <a:rPr lang="lt-LT" sz="2800" i="1" dirty="0">
                <a:solidFill>
                  <a:schemeClr val="tx1"/>
                </a:solidFill>
                <a:effectLst/>
                <a:ea typeface="SimSun" panose="02010600030101010101" pitchFamily="2" charset="-122"/>
              </a:rPr>
              <a:t> </a:t>
            </a:r>
            <a:r>
              <a:rPr lang="en-US" sz="2800" i="1" dirty="0" err="1">
                <a:solidFill>
                  <a:srgbClr val="0070C0"/>
                </a:solidFill>
                <a:effectLst/>
                <a:ea typeface="SimSun" panose="02010600030101010101" pitchFamily="2" charset="-122"/>
              </a:rPr>
              <a:t>Visuomenės</a:t>
            </a:r>
            <a:r>
              <a:rPr lang="en-US" sz="2800" i="1" dirty="0">
                <a:solidFill>
                  <a:srgbClr val="0070C0"/>
                </a:solidFill>
                <a:effectLst/>
                <a:ea typeface="SimSun" panose="02010600030101010101" pitchFamily="2" charset="-122"/>
              </a:rPr>
              <a:t> </a:t>
            </a:r>
            <a:r>
              <a:rPr lang="en-US" sz="2800" i="1" dirty="0" err="1">
                <a:solidFill>
                  <a:srgbClr val="0070C0"/>
                </a:solidFill>
                <a:effectLst/>
                <a:ea typeface="SimSun" panose="02010600030101010101" pitchFamily="2" charset="-122"/>
              </a:rPr>
              <a:t>sveikatos</a:t>
            </a:r>
            <a:r>
              <a:rPr lang="en-US" sz="2800" i="1" dirty="0">
                <a:solidFill>
                  <a:srgbClr val="0070C0"/>
                </a:solidFill>
                <a:effectLst/>
                <a:ea typeface="SimSun" panose="02010600030101010101" pitchFamily="2" charset="-122"/>
              </a:rPr>
              <a:t> </a:t>
            </a:r>
            <a:r>
              <a:rPr lang="lt-LT" sz="2800" i="1" dirty="0">
                <a:solidFill>
                  <a:srgbClr val="0070C0"/>
                </a:solidFill>
                <a:effectLst/>
                <a:ea typeface="SimSun" panose="02010600030101010101" pitchFamily="2" charset="-122"/>
              </a:rPr>
              <a:t>departamentas</a:t>
            </a:r>
            <a:r>
              <a:rPr lang="lt-LT" sz="2800" dirty="0">
                <a:solidFill>
                  <a:srgbClr val="0070C0"/>
                </a:solidFill>
                <a:effectLst/>
                <a:ea typeface="SimSun" panose="02010600030101010101" pitchFamily="2" charset="-122"/>
              </a:rPr>
              <a:t>,</a:t>
            </a:r>
            <a:endParaRPr lang="en-US" sz="2800" dirty="0">
              <a:solidFill>
                <a:srgbClr val="0070C0"/>
              </a:solidFill>
              <a:effectLst/>
              <a:ea typeface="SimSun" panose="02010600030101010101" pitchFamily="2" charset="-122"/>
            </a:endParaRPr>
          </a:p>
          <a:p>
            <a:r>
              <a:rPr lang="lt-LT" sz="2800" i="1" dirty="0">
                <a:solidFill>
                  <a:schemeClr val="tx1"/>
                </a:solidFill>
                <a:effectLst/>
                <a:ea typeface="SimSun" panose="02010600030101010101" pitchFamily="2" charset="-122"/>
              </a:rPr>
              <a:t> </a:t>
            </a:r>
            <a:r>
              <a:rPr lang="lt-LT" sz="2800" dirty="0">
                <a:solidFill>
                  <a:schemeClr val="tx1"/>
                </a:solidFill>
                <a:effectLst/>
                <a:ea typeface="SimSun" panose="02010600030101010101" pitchFamily="2" charset="-122"/>
              </a:rPr>
              <a:t>[</a:t>
            </a:r>
            <a:r>
              <a:rPr lang="en-US" sz="2800" i="1" dirty="0" err="1">
                <a:solidFill>
                  <a:schemeClr val="tx1"/>
                </a:solidFill>
                <a:effectLst/>
                <a:ea typeface="SimSun" panose="02010600030101010101" pitchFamily="2" charset="-122"/>
              </a:rPr>
              <a:t>Kauno</a:t>
            </a:r>
            <a:r>
              <a:rPr lang="en-US" sz="2800" i="1" dirty="0">
                <a:solidFill>
                  <a:schemeClr val="tx1"/>
                </a:solidFill>
                <a:effectLst/>
                <a:ea typeface="SimSun" panose="02010600030101010101" pitchFamily="2" charset="-122"/>
              </a:rPr>
              <a:t> </a:t>
            </a:r>
            <a:r>
              <a:rPr lang="en-US" sz="2800" i="1" dirty="0" err="1">
                <a:solidFill>
                  <a:schemeClr val="tx1"/>
                </a:solidFill>
                <a:effectLst/>
                <a:ea typeface="SimSun" panose="02010600030101010101" pitchFamily="2" charset="-122"/>
              </a:rPr>
              <a:t>technologijos</a:t>
            </a:r>
            <a:r>
              <a:rPr lang="en-US" sz="2800" i="1" dirty="0">
                <a:solidFill>
                  <a:schemeClr val="tx1"/>
                </a:solidFill>
                <a:effectLst/>
                <a:ea typeface="SimSun" panose="02010600030101010101" pitchFamily="2" charset="-122"/>
              </a:rPr>
              <a:t> </a:t>
            </a:r>
            <a:r>
              <a:rPr lang="lt-LT" sz="2800" i="1" dirty="0">
                <a:solidFill>
                  <a:schemeClr val="tx1"/>
                </a:solidFill>
                <a:effectLst/>
                <a:ea typeface="SimSun" panose="02010600030101010101" pitchFamily="2" charset="-122"/>
              </a:rPr>
              <a:t>universiteto</a:t>
            </a:r>
            <a:r>
              <a:rPr lang="lt-LT" sz="2800" dirty="0">
                <a:solidFill>
                  <a:schemeClr val="tx1"/>
                </a:solidFill>
                <a:effectLst/>
                <a:ea typeface="SimSun" panose="02010600030101010101" pitchFamily="2" charset="-122"/>
              </a:rPr>
              <a:t>]</a:t>
            </a:r>
            <a:r>
              <a:rPr lang="lt-LT" sz="2800" i="1" dirty="0">
                <a:solidFill>
                  <a:srgbClr val="0070C0"/>
                </a:solidFill>
                <a:effectLst/>
                <a:ea typeface="SimSun" panose="02010600030101010101" pitchFamily="2" charset="-122"/>
              </a:rPr>
              <a:t> </a:t>
            </a:r>
            <a:r>
              <a:rPr lang="en-US" sz="2800" i="1" dirty="0" err="1">
                <a:solidFill>
                  <a:srgbClr val="0070C0"/>
                </a:solidFill>
                <a:effectLst/>
                <a:ea typeface="SimSun" panose="02010600030101010101" pitchFamily="2" charset="-122"/>
              </a:rPr>
              <a:t>Informatikos</a:t>
            </a:r>
            <a:r>
              <a:rPr lang="en-US" sz="2800" i="1" dirty="0">
                <a:solidFill>
                  <a:srgbClr val="0070C0"/>
                </a:solidFill>
                <a:effectLst/>
                <a:ea typeface="SimSun" panose="02010600030101010101" pitchFamily="2" charset="-122"/>
              </a:rPr>
              <a:t> </a:t>
            </a:r>
            <a:r>
              <a:rPr lang="en-US" sz="2800" i="1" dirty="0" err="1">
                <a:solidFill>
                  <a:srgbClr val="0070C0"/>
                </a:solidFill>
                <a:effectLst/>
                <a:ea typeface="SimSun" panose="02010600030101010101" pitchFamily="2" charset="-122"/>
              </a:rPr>
              <a:t>fakultetas</a:t>
            </a:r>
            <a:r>
              <a:rPr lang="en-US" sz="2800" i="1" dirty="0">
                <a:solidFill>
                  <a:srgbClr val="0070C0"/>
                </a:solidFill>
                <a:effectLst/>
                <a:ea typeface="SimSun" panose="02010600030101010101" pitchFamily="2" charset="-122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3211472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EA24D6-22AA-43AA-BA2D-D840BE8BF9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>
                <a:solidFill>
                  <a:srgbClr val="00B050"/>
                </a:solidFill>
              </a:rPr>
              <a:t>Taisyklių</a:t>
            </a:r>
            <a:r>
              <a:rPr lang="en-US" b="1" dirty="0">
                <a:solidFill>
                  <a:srgbClr val="00B050"/>
                </a:solidFill>
              </a:rPr>
              <a:t> </a:t>
            </a:r>
            <a:r>
              <a:rPr lang="en-US" b="1" dirty="0" err="1">
                <a:solidFill>
                  <a:srgbClr val="00B050"/>
                </a:solidFill>
              </a:rPr>
              <a:t>tikslinimas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641A28-5B79-46B3-9AC7-65093727B6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lt-LT" sz="2800" dirty="0">
                <a:effectLst/>
                <a:ea typeface="SimSun" panose="02010600030101010101" pitchFamily="2" charset="-122"/>
              </a:rPr>
              <a:t>* Iš didžiosios raidės rašomas ir vienažodis padalinio pavadinimas, pvz.: </a:t>
            </a:r>
            <a:endParaRPr lang="en-US" sz="2800" dirty="0">
              <a:effectLst/>
              <a:ea typeface="SimSun" panose="02010600030101010101" pitchFamily="2" charset="-122"/>
            </a:endParaRPr>
          </a:p>
          <a:p>
            <a:r>
              <a:rPr lang="en-US" sz="3200" i="1" dirty="0" err="1">
                <a:solidFill>
                  <a:srgbClr val="0070C0"/>
                </a:solidFill>
                <a:effectLst/>
                <a:ea typeface="SimSun" panose="02010600030101010101" pitchFamily="2" charset="-122"/>
              </a:rPr>
              <a:t>Kauno</a:t>
            </a:r>
            <a:r>
              <a:rPr lang="en-US" sz="3200" i="1" dirty="0">
                <a:solidFill>
                  <a:srgbClr val="0070C0"/>
                </a:solidFill>
                <a:effectLst/>
                <a:ea typeface="SimSun" panose="02010600030101010101" pitchFamily="2" charset="-122"/>
              </a:rPr>
              <a:t> </a:t>
            </a:r>
            <a:r>
              <a:rPr lang="en-US" sz="3200" i="1" dirty="0" err="1">
                <a:solidFill>
                  <a:srgbClr val="0070C0"/>
                </a:solidFill>
                <a:effectLst/>
                <a:ea typeface="SimSun" panose="02010600030101010101" pitchFamily="2" charset="-122"/>
              </a:rPr>
              <a:t>miesto</a:t>
            </a:r>
            <a:r>
              <a:rPr lang="lt-LT" sz="3200" i="1" dirty="0">
                <a:solidFill>
                  <a:srgbClr val="0070C0"/>
                </a:solidFill>
                <a:effectLst/>
                <a:ea typeface="SimSun" panose="02010600030101010101" pitchFamily="2" charset="-122"/>
              </a:rPr>
              <a:t> poliklinikos </a:t>
            </a:r>
            <a:r>
              <a:rPr lang="lt-LT" sz="3200" b="1" i="1" spc="100" dirty="0">
                <a:solidFill>
                  <a:srgbClr val="0070C0"/>
                </a:solidFill>
                <a:effectLst/>
                <a:ea typeface="SimSun" panose="02010600030101010101" pitchFamily="2" charset="-122"/>
              </a:rPr>
              <a:t>Registratūra</a:t>
            </a:r>
            <a:r>
              <a:rPr lang="lt-LT" sz="3200" spc="100" dirty="0">
                <a:solidFill>
                  <a:srgbClr val="0070C0"/>
                </a:solidFill>
                <a:effectLst/>
                <a:ea typeface="SimSun" panose="02010600030101010101" pitchFamily="2" charset="-122"/>
              </a:rPr>
              <a:t>,</a:t>
            </a:r>
            <a:r>
              <a:rPr lang="lt-LT" sz="3200" i="1" spc="100" dirty="0">
                <a:solidFill>
                  <a:srgbClr val="0070C0"/>
                </a:solidFill>
                <a:effectLst/>
                <a:ea typeface="SimSun" panose="02010600030101010101" pitchFamily="2" charset="-122"/>
              </a:rPr>
              <a:t> </a:t>
            </a:r>
            <a:endParaRPr lang="en-US" sz="3200" i="1" spc="100" dirty="0">
              <a:solidFill>
                <a:srgbClr val="0070C0"/>
              </a:solidFill>
              <a:effectLst/>
              <a:ea typeface="SimSun" panose="02010600030101010101" pitchFamily="2" charset="-122"/>
            </a:endParaRPr>
          </a:p>
          <a:p>
            <a:r>
              <a:rPr lang="lt-LT" sz="3200" i="1" dirty="0">
                <a:solidFill>
                  <a:srgbClr val="0070C0"/>
                </a:solidFill>
                <a:effectLst/>
                <a:ea typeface="SimSun" panose="02010600030101010101" pitchFamily="2" charset="-122"/>
              </a:rPr>
              <a:t>Vilniaus universiteto </a:t>
            </a:r>
            <a:r>
              <a:rPr lang="lt-LT" sz="3200" b="1" i="1" spc="100" dirty="0">
                <a:solidFill>
                  <a:srgbClr val="0070C0"/>
                </a:solidFill>
                <a:effectLst/>
                <a:ea typeface="SimSun" panose="02010600030101010101" pitchFamily="2" charset="-122"/>
              </a:rPr>
              <a:t>Biblioteka</a:t>
            </a:r>
            <a:r>
              <a:rPr lang="lt-LT" sz="3200" spc="100" dirty="0">
                <a:solidFill>
                  <a:srgbClr val="0070C0"/>
                </a:solidFill>
                <a:effectLst/>
                <a:ea typeface="SimSun" panose="02010600030101010101" pitchFamily="2" charset="-122"/>
              </a:rPr>
              <a:t>,</a:t>
            </a:r>
            <a:r>
              <a:rPr lang="lt-LT" sz="3200" i="1" spc="100" dirty="0">
                <a:solidFill>
                  <a:srgbClr val="0070C0"/>
                </a:solidFill>
                <a:effectLst/>
                <a:ea typeface="SimSun" panose="02010600030101010101" pitchFamily="2" charset="-122"/>
              </a:rPr>
              <a:t> </a:t>
            </a:r>
            <a:endParaRPr lang="en-US" sz="3200" i="1" spc="100" dirty="0">
              <a:solidFill>
                <a:srgbClr val="0070C0"/>
              </a:solidFill>
              <a:effectLst/>
              <a:ea typeface="SimSun" panose="02010600030101010101" pitchFamily="2" charset="-122"/>
            </a:endParaRPr>
          </a:p>
          <a:p>
            <a:r>
              <a:rPr lang="lt-LT" sz="3200" i="1" dirty="0">
                <a:solidFill>
                  <a:srgbClr val="0070C0"/>
                </a:solidFill>
                <a:effectLst/>
                <a:ea typeface="SimSun" panose="02010600030101010101" pitchFamily="2" charset="-122"/>
              </a:rPr>
              <a:t>Žemės ūkio ministerijos </a:t>
            </a:r>
            <a:r>
              <a:rPr lang="lt-LT" sz="3200" b="1" i="1" spc="100" dirty="0">
                <a:solidFill>
                  <a:srgbClr val="0070C0"/>
                </a:solidFill>
                <a:effectLst/>
                <a:ea typeface="SimSun" panose="02010600030101010101" pitchFamily="2" charset="-122"/>
              </a:rPr>
              <a:t>Priimamasis</a:t>
            </a:r>
            <a:r>
              <a:rPr lang="lt-LT" sz="3200" i="1" spc="100" dirty="0">
                <a:effectLst/>
                <a:ea typeface="SimSun" panose="02010600030101010101" pitchFamily="2" charset="-122"/>
              </a:rPr>
              <a:t>. </a:t>
            </a:r>
            <a:endParaRPr lang="en-US" sz="3200" i="1" spc="100" dirty="0">
              <a:effectLst/>
              <a:ea typeface="SimSun" panose="02010600030101010101" pitchFamily="2" charset="-122"/>
            </a:endParaRPr>
          </a:p>
          <a:p>
            <a:endParaRPr lang="en-US" sz="2800" dirty="0">
              <a:solidFill>
                <a:srgbClr val="0070C0"/>
              </a:solidFill>
              <a:effectLst/>
              <a:ea typeface="SimSun" panose="02010600030101010101" pitchFamily="2" charset="-122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567157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F44972-1E72-56C2-7349-B0AEE9F195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b="1" dirty="0" err="1">
                <a:solidFill>
                  <a:srgbClr val="00B050"/>
                </a:solidFill>
              </a:rPr>
              <a:t>Anksčiau</a:t>
            </a:r>
            <a:r>
              <a:rPr lang="en-US" sz="4400" b="1" dirty="0">
                <a:solidFill>
                  <a:srgbClr val="00B050"/>
                </a:solidFill>
              </a:rPr>
              <a:t> </a:t>
            </a:r>
            <a:r>
              <a:rPr lang="en-US" sz="4400" b="1" dirty="0" err="1">
                <a:solidFill>
                  <a:srgbClr val="00B050"/>
                </a:solidFill>
              </a:rPr>
              <a:t>galiojusi</a:t>
            </a:r>
            <a:r>
              <a:rPr lang="en-US" sz="4400" b="1" dirty="0">
                <a:solidFill>
                  <a:srgbClr val="00B050"/>
                </a:solidFill>
              </a:rPr>
              <a:t> </a:t>
            </a:r>
            <a:r>
              <a:rPr lang="en-US" sz="4400" b="1" dirty="0" err="1">
                <a:solidFill>
                  <a:srgbClr val="00B050"/>
                </a:solidFill>
              </a:rPr>
              <a:t>taisyklės</a:t>
            </a:r>
            <a:r>
              <a:rPr lang="en-US" sz="4400" b="1" dirty="0">
                <a:solidFill>
                  <a:srgbClr val="00B050"/>
                </a:solidFill>
              </a:rPr>
              <a:t> </a:t>
            </a:r>
            <a:r>
              <a:rPr lang="en-US" sz="4400" b="1" dirty="0" err="1">
                <a:solidFill>
                  <a:srgbClr val="00B050"/>
                </a:solidFill>
              </a:rPr>
              <a:t>pastaba</a:t>
            </a:r>
            <a:endParaRPr lang="en-US" sz="4400" b="1" dirty="0">
              <a:solidFill>
                <a:srgbClr val="00B05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04A97F-98C8-A256-1744-6B0BBD4641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82733" y="1970425"/>
            <a:ext cx="10058400" cy="4023360"/>
          </a:xfrm>
        </p:spPr>
        <p:txBody>
          <a:bodyPr>
            <a:normAutofit/>
          </a:bodyPr>
          <a:lstStyle/>
          <a:p>
            <a:r>
              <a:rPr lang="en-US" sz="2800" b="1" dirty="0" err="1">
                <a:solidFill>
                  <a:srgbClr val="7030A0"/>
                </a:solidFill>
              </a:rPr>
              <a:t>Masiškai</a:t>
            </a:r>
            <a:r>
              <a:rPr lang="en-US" sz="2800" b="1" dirty="0">
                <a:solidFill>
                  <a:srgbClr val="7030A0"/>
                </a:solidFill>
              </a:rPr>
              <a:t> </a:t>
            </a:r>
            <a:r>
              <a:rPr lang="en-US" sz="2800" b="1" dirty="0" err="1">
                <a:solidFill>
                  <a:srgbClr val="7030A0"/>
                </a:solidFill>
              </a:rPr>
              <a:t>paplitusių</a:t>
            </a:r>
            <a:r>
              <a:rPr lang="en-US" sz="2800" b="1" dirty="0">
                <a:solidFill>
                  <a:srgbClr val="7030A0"/>
                </a:solidFill>
              </a:rPr>
              <a:t> </a:t>
            </a:r>
            <a:r>
              <a:rPr lang="en-US" sz="2800" b="1" dirty="0" err="1">
                <a:solidFill>
                  <a:srgbClr val="7030A0"/>
                </a:solidFill>
              </a:rPr>
              <a:t>padalinių</a:t>
            </a:r>
            <a:r>
              <a:rPr lang="en-US" sz="2800" b="1" dirty="0">
                <a:solidFill>
                  <a:srgbClr val="7030A0"/>
                </a:solidFill>
              </a:rPr>
              <a:t> </a:t>
            </a:r>
            <a:r>
              <a:rPr lang="en-US" sz="2800" dirty="0"/>
              <a:t>(</a:t>
            </a:r>
            <a:r>
              <a:rPr lang="en-US" sz="2800" dirty="0" err="1"/>
              <a:t>cechų</a:t>
            </a:r>
            <a:r>
              <a:rPr lang="en-US" sz="2800" dirty="0"/>
              <a:t>, </a:t>
            </a:r>
            <a:r>
              <a:rPr lang="en-US" sz="2800" dirty="0" err="1"/>
              <a:t>brigadų</a:t>
            </a:r>
            <a:r>
              <a:rPr lang="en-US" sz="2800" dirty="0"/>
              <a:t>, </a:t>
            </a:r>
            <a:r>
              <a:rPr lang="en-US" sz="2800" dirty="0" err="1"/>
              <a:t>fermų</a:t>
            </a:r>
            <a:r>
              <a:rPr lang="en-US" sz="2800" dirty="0"/>
              <a:t>, </a:t>
            </a:r>
            <a:r>
              <a:rPr lang="en-US" sz="2800" dirty="0" err="1"/>
              <a:t>įstaigų</a:t>
            </a:r>
            <a:r>
              <a:rPr lang="en-US" sz="2800" dirty="0"/>
              <a:t> </a:t>
            </a:r>
            <a:r>
              <a:rPr lang="en-US" sz="2800" dirty="0" err="1"/>
              <a:t>bibliotekų</a:t>
            </a:r>
            <a:r>
              <a:rPr lang="en-US" sz="2800" dirty="0"/>
              <a:t>, </a:t>
            </a:r>
            <a:r>
              <a:rPr lang="en-US" sz="2800" dirty="0" err="1"/>
              <a:t>kabinetų</a:t>
            </a:r>
            <a:r>
              <a:rPr lang="en-US" sz="2800" dirty="0"/>
              <a:t>, </a:t>
            </a:r>
            <a:r>
              <a:rPr lang="en-US" sz="2800" dirty="0" err="1"/>
              <a:t>laboratorijų</a:t>
            </a:r>
            <a:r>
              <a:rPr lang="en-US" sz="2800" dirty="0"/>
              <a:t>, </a:t>
            </a:r>
            <a:r>
              <a:rPr lang="en-US" sz="2800" dirty="0" err="1"/>
              <a:t>bendrabučių</a:t>
            </a:r>
            <a:r>
              <a:rPr lang="en-US" sz="2800" dirty="0"/>
              <a:t>, </a:t>
            </a:r>
            <a:r>
              <a:rPr lang="en-US" sz="2800" dirty="0" err="1"/>
              <a:t>kasų</a:t>
            </a:r>
            <a:r>
              <a:rPr lang="en-US" sz="2800" dirty="0"/>
              <a:t>, </a:t>
            </a:r>
            <a:r>
              <a:rPr lang="en-US" sz="2800" dirty="0" err="1"/>
              <a:t>buhalterijų</a:t>
            </a:r>
            <a:r>
              <a:rPr lang="en-US" sz="2800" dirty="0"/>
              <a:t>, </a:t>
            </a:r>
            <a:r>
              <a:rPr lang="en-US" sz="2800" dirty="0" err="1"/>
              <a:t>kanceliarijų</a:t>
            </a:r>
            <a:r>
              <a:rPr lang="en-US" sz="2800" dirty="0"/>
              <a:t>, </a:t>
            </a:r>
            <a:r>
              <a:rPr lang="en-US" sz="2800" dirty="0" err="1"/>
              <a:t>raštinių</a:t>
            </a:r>
            <a:r>
              <a:rPr lang="en-US" sz="2800" dirty="0"/>
              <a:t> </a:t>
            </a:r>
            <a:r>
              <a:rPr lang="en-US" sz="2800" dirty="0" err="1"/>
              <a:t>ir</a:t>
            </a:r>
            <a:r>
              <a:rPr lang="en-US" sz="2800" dirty="0"/>
              <a:t> pan.), </a:t>
            </a:r>
          </a:p>
          <a:p>
            <a:r>
              <a:rPr lang="en-US" sz="2800" b="1" dirty="0" err="1"/>
              <a:t>įstaigų</a:t>
            </a:r>
            <a:r>
              <a:rPr lang="en-US" sz="2800" b="1" dirty="0"/>
              <a:t>, </a:t>
            </a:r>
            <a:r>
              <a:rPr lang="en-US" sz="2800" b="1" dirty="0" err="1"/>
              <a:t>įmonių</a:t>
            </a:r>
            <a:r>
              <a:rPr lang="en-US" sz="2800" b="1" dirty="0"/>
              <a:t>, </a:t>
            </a:r>
            <a:r>
              <a:rPr lang="en-US" sz="2800" b="1" dirty="0" err="1"/>
              <a:t>organizacijų</a:t>
            </a:r>
            <a:r>
              <a:rPr lang="en-US" sz="2800" b="1" dirty="0"/>
              <a:t> </a:t>
            </a:r>
            <a:r>
              <a:rPr lang="en-US" sz="2800" b="1" dirty="0" err="1"/>
              <a:t>administracinio</a:t>
            </a:r>
            <a:r>
              <a:rPr lang="en-US" sz="2800" b="1" dirty="0"/>
              <a:t> </a:t>
            </a:r>
            <a:r>
              <a:rPr lang="en-US" sz="2800" b="1" dirty="0" err="1"/>
              <a:t>valdymo</a:t>
            </a:r>
            <a:r>
              <a:rPr lang="en-US" sz="2800" b="1" dirty="0"/>
              <a:t> </a:t>
            </a:r>
            <a:r>
              <a:rPr lang="en-US" sz="2800" b="1" dirty="0" err="1"/>
              <a:t>organų</a:t>
            </a:r>
            <a:r>
              <a:rPr lang="en-US" sz="2800" b="1" dirty="0"/>
              <a:t> </a:t>
            </a:r>
            <a:r>
              <a:rPr lang="en-US" sz="2800" dirty="0"/>
              <a:t>(</a:t>
            </a:r>
            <a:r>
              <a:rPr lang="en-US" sz="2800" dirty="0" err="1"/>
              <a:t>valdybų</a:t>
            </a:r>
            <a:r>
              <a:rPr lang="en-US" sz="2800" dirty="0"/>
              <a:t>, </a:t>
            </a:r>
            <a:r>
              <a:rPr lang="en-US" sz="2800" dirty="0" err="1"/>
              <a:t>tarybų</a:t>
            </a:r>
            <a:r>
              <a:rPr lang="en-US" sz="2800" dirty="0"/>
              <a:t>, </a:t>
            </a:r>
            <a:r>
              <a:rPr lang="en-US" sz="2800" dirty="0" err="1"/>
              <a:t>vykdomųjų</a:t>
            </a:r>
            <a:r>
              <a:rPr lang="en-US" sz="2800" dirty="0"/>
              <a:t> </a:t>
            </a:r>
            <a:r>
              <a:rPr lang="en-US" sz="2800" dirty="0" err="1"/>
              <a:t>bei</a:t>
            </a:r>
            <a:r>
              <a:rPr lang="en-US" sz="2800" dirty="0"/>
              <a:t> </a:t>
            </a:r>
            <a:r>
              <a:rPr lang="en-US" sz="2800" dirty="0" err="1"/>
              <a:t>centro</a:t>
            </a:r>
            <a:r>
              <a:rPr lang="en-US" sz="2800" dirty="0"/>
              <a:t> </a:t>
            </a:r>
            <a:r>
              <a:rPr lang="en-US" sz="2800" dirty="0" err="1"/>
              <a:t>komitetų</a:t>
            </a:r>
            <a:r>
              <a:rPr lang="en-US" sz="2800" dirty="0"/>
              <a:t>, </a:t>
            </a:r>
            <a:r>
              <a:rPr lang="en-US" sz="2800" dirty="0" err="1"/>
              <a:t>prezidiumų</a:t>
            </a:r>
            <a:r>
              <a:rPr lang="en-US" sz="2800" dirty="0"/>
              <a:t> </a:t>
            </a:r>
            <a:r>
              <a:rPr lang="en-US" sz="2800" dirty="0" err="1"/>
              <a:t>ir</a:t>
            </a:r>
            <a:r>
              <a:rPr lang="en-US" sz="2800" dirty="0"/>
              <a:t> pan. &lt;…&gt; </a:t>
            </a:r>
            <a:r>
              <a:rPr lang="en-US" sz="2800" b="1" dirty="0" err="1"/>
              <a:t>pavadinimai</a:t>
            </a:r>
            <a:r>
              <a:rPr lang="en-US" sz="2800" b="1" dirty="0"/>
              <a:t> </a:t>
            </a:r>
            <a:r>
              <a:rPr lang="en-US" sz="2800" dirty="0" err="1"/>
              <a:t>patys</a:t>
            </a:r>
            <a:r>
              <a:rPr lang="en-US" sz="2800" dirty="0"/>
              <a:t> </a:t>
            </a:r>
            <a:r>
              <a:rPr lang="en-US" sz="2800" dirty="0" err="1"/>
              <a:t>vieni</a:t>
            </a:r>
            <a:r>
              <a:rPr lang="en-US" sz="2800" dirty="0"/>
              <a:t> </a:t>
            </a:r>
            <a:r>
              <a:rPr lang="en-US" sz="2800" dirty="0" err="1"/>
              <a:t>paprastai</a:t>
            </a:r>
            <a:r>
              <a:rPr lang="en-US" sz="2800" dirty="0"/>
              <a:t> </a:t>
            </a:r>
            <a:r>
              <a:rPr lang="en-US" sz="2800" dirty="0" err="1"/>
              <a:t>yra</a:t>
            </a:r>
            <a:r>
              <a:rPr lang="en-US" sz="2800" dirty="0"/>
              <a:t> </a:t>
            </a:r>
            <a:r>
              <a:rPr lang="en-US" sz="2800" dirty="0" err="1"/>
              <a:t>bendriniai</a:t>
            </a:r>
            <a:r>
              <a:rPr lang="en-US" sz="2800" dirty="0"/>
              <a:t> </a:t>
            </a:r>
            <a:r>
              <a:rPr lang="en-US" sz="2800" dirty="0" err="1"/>
              <a:t>ir</a:t>
            </a:r>
            <a:r>
              <a:rPr lang="en-US" sz="2800" dirty="0"/>
              <a:t> </a:t>
            </a:r>
            <a:r>
              <a:rPr lang="en-US" sz="2800" b="1" dirty="0" err="1"/>
              <a:t>rašomi</a:t>
            </a:r>
            <a:r>
              <a:rPr lang="en-US" sz="2800" b="1" dirty="0"/>
              <a:t> </a:t>
            </a:r>
            <a:r>
              <a:rPr lang="en-US" sz="2800" b="1" dirty="0" err="1"/>
              <a:t>mažąja</a:t>
            </a:r>
            <a:r>
              <a:rPr lang="en-US" sz="2800" b="1" dirty="0"/>
              <a:t> </a:t>
            </a:r>
            <a:r>
              <a:rPr lang="en-US" sz="2800" b="1" dirty="0" err="1"/>
              <a:t>raide</a:t>
            </a:r>
            <a:r>
              <a:rPr lang="en-US" sz="2800" dirty="0"/>
              <a:t> &lt;…&gt;</a:t>
            </a:r>
          </a:p>
        </p:txBody>
      </p:sp>
    </p:spTree>
    <p:extLst>
      <p:ext uri="{BB962C8B-B14F-4D97-AF65-F5344CB8AC3E}">
        <p14:creationId xmlns:p14="http://schemas.microsoft.com/office/powerpoint/2010/main" val="15238876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EA24D6-22AA-43AA-BA2D-D840BE8BF9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>
                <a:solidFill>
                  <a:srgbClr val="00B050"/>
                </a:solidFill>
              </a:rPr>
              <a:t>Taisyklių</a:t>
            </a:r>
            <a:r>
              <a:rPr lang="en-US" b="1" dirty="0">
                <a:solidFill>
                  <a:srgbClr val="00B050"/>
                </a:solidFill>
              </a:rPr>
              <a:t> </a:t>
            </a:r>
            <a:r>
              <a:rPr lang="en-US" b="1" dirty="0" err="1">
                <a:solidFill>
                  <a:srgbClr val="00B050"/>
                </a:solidFill>
              </a:rPr>
              <a:t>tikslinimas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641A28-5B79-46B3-9AC7-65093727B6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lt-LT" sz="2800" dirty="0">
                <a:effectLst/>
                <a:ea typeface="SimSun" panose="02010600030101010101" pitchFamily="2" charset="-122"/>
              </a:rPr>
              <a:t>*Kai tas pats žodis žymi ir padalinio, ir patalpos pavadinimą, kaip padalinio pavadinimas jis rašomas iš didžiosios raidės, kaip patalpos pavadinimas – iš mažosios (ne sakinio pradžioje), plg</a:t>
            </a:r>
            <a:r>
              <a:rPr lang="lt-LT" sz="2800" dirty="0">
                <a:solidFill>
                  <a:srgbClr val="0070C0"/>
                </a:solidFill>
                <a:effectLst/>
                <a:ea typeface="SimSun" panose="02010600030101010101" pitchFamily="2" charset="-122"/>
              </a:rPr>
              <a:t>.: </a:t>
            </a:r>
            <a:endParaRPr lang="en-US" sz="2800" dirty="0">
              <a:solidFill>
                <a:srgbClr val="0070C0"/>
              </a:solidFill>
              <a:effectLst/>
              <a:ea typeface="SimSun" panose="02010600030101010101" pitchFamily="2" charset="-122"/>
            </a:endParaRPr>
          </a:p>
          <a:p>
            <a:r>
              <a:rPr lang="lt-LT" sz="2800" i="1" dirty="0">
                <a:solidFill>
                  <a:srgbClr val="0070C0"/>
                </a:solidFill>
                <a:effectLst/>
                <a:ea typeface="SimSun" panose="02010600030101010101" pitchFamily="2" charset="-122"/>
              </a:rPr>
              <a:t>Konsultacijų poliklinikos </a:t>
            </a:r>
            <a:r>
              <a:rPr lang="lt-LT" sz="2800" b="1" i="1" spc="100" dirty="0">
                <a:solidFill>
                  <a:srgbClr val="0070C0"/>
                </a:solidFill>
                <a:effectLst/>
                <a:ea typeface="SimSun" panose="02010600030101010101" pitchFamily="2" charset="-122"/>
              </a:rPr>
              <a:t>Registratūros</a:t>
            </a:r>
            <a:r>
              <a:rPr lang="lt-LT" sz="2800" i="1" dirty="0">
                <a:solidFill>
                  <a:srgbClr val="0070C0"/>
                </a:solidFill>
                <a:effectLst/>
                <a:ea typeface="SimSun" panose="02010600030101010101" pitchFamily="2" charset="-122"/>
              </a:rPr>
              <a:t> darbo laikas 7.00–19.00 val.</a:t>
            </a:r>
            <a:endParaRPr lang="en-US" sz="2800" i="1" dirty="0">
              <a:solidFill>
                <a:srgbClr val="0070C0"/>
              </a:solidFill>
              <a:effectLst/>
              <a:ea typeface="SimSun" panose="02010600030101010101" pitchFamily="2" charset="-122"/>
            </a:endParaRPr>
          </a:p>
          <a:p>
            <a:r>
              <a:rPr lang="lt-LT" sz="2800" dirty="0">
                <a:effectLst/>
                <a:ea typeface="SimSun" panose="02010600030101010101" pitchFamily="2" charset="-122"/>
              </a:rPr>
              <a:t> ir </a:t>
            </a:r>
            <a:r>
              <a:rPr lang="lt-LT" sz="2800" i="1" dirty="0">
                <a:solidFill>
                  <a:srgbClr val="0070C0"/>
                </a:solidFill>
                <a:effectLst/>
                <a:ea typeface="SimSun" panose="02010600030101010101" pitchFamily="2" charset="-122"/>
              </a:rPr>
              <a:t>Šalia </a:t>
            </a:r>
            <a:r>
              <a:rPr lang="lt-LT" sz="2800" b="1" i="1" spc="100" dirty="0">
                <a:solidFill>
                  <a:srgbClr val="0070C0"/>
                </a:solidFill>
                <a:effectLst/>
                <a:ea typeface="SimSun" panose="02010600030101010101" pitchFamily="2" charset="-122"/>
              </a:rPr>
              <a:t>registratūros</a:t>
            </a:r>
            <a:r>
              <a:rPr lang="lt-LT" sz="2800" i="1" spc="100" dirty="0">
                <a:solidFill>
                  <a:srgbClr val="0070C0"/>
                </a:solidFill>
                <a:effectLst/>
                <a:ea typeface="SimSun" panose="02010600030101010101" pitchFamily="2" charset="-122"/>
              </a:rPr>
              <a:t> </a:t>
            </a:r>
            <a:r>
              <a:rPr lang="lt-LT" sz="2800" i="1" dirty="0">
                <a:solidFill>
                  <a:srgbClr val="0070C0"/>
                </a:solidFill>
                <a:effectLst/>
                <a:ea typeface="SimSun" panose="02010600030101010101" pitchFamily="2" charset="-122"/>
              </a:rPr>
              <a:t>veikia vaistinė.</a:t>
            </a:r>
            <a:endParaRPr lang="en-US" sz="2800" dirty="0">
              <a:solidFill>
                <a:srgbClr val="0070C0"/>
              </a:solidFill>
              <a:effectLst/>
              <a:ea typeface="SimSun" panose="02010600030101010101" pitchFamily="2" charset="-122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8951153"/>
      </p:ext>
    </p:extLst>
  </p:cSld>
  <p:clrMapOvr>
    <a:masterClrMapping/>
  </p:clrMapOvr>
</p:sld>
</file>

<file path=ppt/theme/theme1.xml><?xml version="1.0" encoding="utf-8"?>
<a:theme xmlns:a="http://schemas.openxmlformats.org/drawingml/2006/main" name="„Office“ 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859</Words>
  <Application>Microsoft Office PowerPoint</Application>
  <PresentationFormat>Plačiaekranė</PresentationFormat>
  <Paragraphs>70</Paragraphs>
  <Slides>14</Slides>
  <Notes>0</Notes>
  <HiddenSlides>0</HiddenSlides>
  <MMClips>0</MMClips>
  <ScaleCrop>false</ScaleCrop>
  <HeadingPairs>
    <vt:vector size="6" baseType="variant">
      <vt:variant>
        <vt:lpstr>Naudojami šriftai</vt:lpstr>
      </vt:variant>
      <vt:variant>
        <vt:i4>6</vt:i4>
      </vt:variant>
      <vt:variant>
        <vt:lpstr>Tema</vt:lpstr>
      </vt:variant>
      <vt:variant>
        <vt:i4>1</vt:i4>
      </vt:variant>
      <vt:variant>
        <vt:lpstr>Skaidrių pavadinimai</vt:lpstr>
      </vt:variant>
      <vt:variant>
        <vt:i4>14</vt:i4>
      </vt:variant>
    </vt:vector>
  </HeadingPairs>
  <TitlesOfParts>
    <vt:vector size="21" baseType="lpstr">
      <vt:lpstr>SimSun</vt:lpstr>
      <vt:lpstr>Abadi</vt:lpstr>
      <vt:lpstr>Aptos</vt:lpstr>
      <vt:lpstr>Aptos Display</vt:lpstr>
      <vt:lpstr>Arial</vt:lpstr>
      <vt:lpstr>Times New Roman</vt:lpstr>
      <vt:lpstr>„Office“ tema</vt:lpstr>
      <vt:lpstr>Rašybos pastovumas, pokyčiai ir aktualijos Paskaitą remia Valstybinė lietuvių kalbos komisija</vt:lpstr>
      <vt:lpstr>Institucijų pavadinimų rašymas</vt:lpstr>
      <vt:lpstr>Tiesioginės reikšmės pavadinimų rašymas</vt:lpstr>
      <vt:lpstr>Tiesioginės reikšmės pavadinimų rašymas</vt:lpstr>
      <vt:lpstr>Tiesioginės reikšmės pavadinimų rašymas</vt:lpstr>
      <vt:lpstr>Struktūrinių padalinių oficialių pavadinimų rašymas</vt:lpstr>
      <vt:lpstr>Taisyklių tikslinimas</vt:lpstr>
      <vt:lpstr>Anksčiau galiojusi taisyklės pastaba</vt:lpstr>
      <vt:lpstr>Taisyklių tikslinimas</vt:lpstr>
      <vt:lpstr>Taisyklių tikslinimas</vt:lpstr>
      <vt:lpstr>Valdymo vienetų pavadinimų rašymas</vt:lpstr>
      <vt:lpstr>Valdymo vienetų pavadinimų rašymas</vt:lpstr>
      <vt:lpstr>Taisyklių tikslinimas</vt:lpstr>
      <vt:lpstr>Institucijų pavadinimų trumpinimas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Vartotojas</dc:creator>
  <cp:lastModifiedBy>Vartotojas</cp:lastModifiedBy>
  <cp:revision>1</cp:revision>
  <dcterms:created xsi:type="dcterms:W3CDTF">2025-11-18T07:22:38Z</dcterms:created>
  <dcterms:modified xsi:type="dcterms:W3CDTF">2025-11-18T07:23:23Z</dcterms:modified>
</cp:coreProperties>
</file>