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514" r:id="rId3"/>
    <p:sldId id="516" r:id="rId4"/>
    <p:sldId id="299" r:id="rId5"/>
    <p:sldId id="329" r:id="rId6"/>
    <p:sldId id="525" r:id="rId7"/>
    <p:sldId id="359" r:id="rId8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B8561C8-32E6-E39B-C210-144B794B00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248A59CE-A03F-383D-660D-632E58FF36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EFBD340C-26A4-0927-DB01-2E1451060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76964-AC71-4A19-B585-CD8A05F49397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B04813A1-3EAB-6C23-FA85-8D947AD3E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BEEC54E7-9C82-A2D1-E0D4-305B96319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EAEC1-22B1-45BB-93F4-E931FC03E0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39585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5100C1C-01D4-EC97-EFC5-0194C5DF4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4515DCDB-6EA0-9712-2633-42CF3C21DA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D3375122-85B9-6A1C-9381-B3322D965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76964-AC71-4A19-B585-CD8A05F49397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75988150-342D-CAF1-8A21-F96CE9F78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1FD48698-75CD-6CB0-7A7B-D49EA827E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EAEC1-22B1-45BB-93F4-E931FC03E0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58085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14F4EEB7-02AD-4F16-F77D-955A9C59A8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4FC895FF-1C13-9E08-BB3F-1F67B9371C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FEA1CEDD-FEF2-0019-2215-A7426BD0C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76964-AC71-4A19-B585-CD8A05F49397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0ED4F262-1F89-F0EB-35E5-00B5D0FCC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CD3BB1B9-BABE-5E2F-5BFF-018C0E3AE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EAEC1-22B1-45BB-93F4-E931FC03E0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60517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F21A0ED-3CA6-13C1-DE6A-FC487ACA8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2ED95015-E900-D90E-ED50-8AB6A2B30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0691FA06-3FE6-620E-AE2A-C1B9E2AAB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76964-AC71-4A19-B585-CD8A05F49397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67A04156-D41F-100D-4D5A-718B24EB4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A2CBAD7F-BA7D-210D-3085-11851326B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EAEC1-22B1-45BB-93F4-E931FC03E0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4844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EBAE860-603D-EF4B-8087-4899E8AFF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B7985942-4DAB-3E58-2895-83C52EE330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0D77BDDE-634E-9DC4-FDD4-39BF1EA48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76964-AC71-4A19-B585-CD8A05F49397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F0C1DE1B-27A3-FE2E-EC2B-F24774DBA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8ADBF48E-0528-2AD1-1356-CAD9A4D8E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EAEC1-22B1-45BB-93F4-E931FC03E0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19477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5CF2B0A-AF48-CCCE-5B09-62F63F581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7BB55545-7840-9677-30F0-423CE7270B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DA2B367C-D104-5F9D-A4A8-01DAF8EE9F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11190E8F-AC09-4479-AED9-32BC13A9F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76964-AC71-4A19-B585-CD8A05F49397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DDCDA937-E058-D1C6-5C91-57BE88374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835939A2-3C83-4FD6-DC8B-7A3BC6250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EAEC1-22B1-45BB-93F4-E931FC03E0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98549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6318B89-1381-B848-2F32-740F7C631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846EEFC1-C970-4068-AD4F-243C6A74A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100687F7-E230-6664-6887-074C502790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E9FE79C6-5BCD-3525-7577-CE66382B9B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44C0AE88-2B4C-1A1C-F7A7-9A22D1729A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FB4BFEB1-7174-B8F4-2B02-EC12F2324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76964-AC71-4A19-B585-CD8A05F49397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F8500538-0B31-07B4-1B3E-B60AB9A87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B37ECEB2-CC33-6303-4418-B2D7F19AE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EAEC1-22B1-45BB-93F4-E931FC03E0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76359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9D55445-6DC6-42B9-819C-9B4D2223A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5393B46B-9D30-B126-C9F7-F365AFA1F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76964-AC71-4A19-B585-CD8A05F49397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09B83A20-9C2D-F286-E04B-4693DEF23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7371A83C-0B14-151D-949D-025CF34FF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EAEC1-22B1-45BB-93F4-E931FC03E0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60536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4FAA0A9B-971A-BE28-370C-FE8912BDA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76964-AC71-4A19-B585-CD8A05F49397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FAE20E9D-AA56-DB09-0FEA-0F6F6F1CF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928DF755-77ED-5F21-E9E9-445F6ECF3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EAEC1-22B1-45BB-93F4-E931FC03E0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32488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CB06B57-2A64-B4EC-50F6-B805599E0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00F956A5-A53A-113B-5C0A-71F64BAA6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B56E7B91-76E8-0AB5-2761-BAE137FC74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19B62B49-A3EC-3E0E-525B-AEEDFD249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76964-AC71-4A19-B585-CD8A05F49397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50E8D69D-893D-B68B-0AFC-A6558A1BB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D54B569A-A83C-3C24-459A-821FE4818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EAEC1-22B1-45BB-93F4-E931FC03E0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35180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0F67456-7759-F4AB-0A1E-F78004B10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0AE683DE-30CB-1C4B-FE4E-E411131B2D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6303055B-DCC7-BF61-2C2A-DF653BDD8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733F4B91-61E5-8D5F-89BB-BA867BB73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76964-AC71-4A19-B585-CD8A05F49397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A46416B3-12AB-8AC7-E769-255D547EA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0213A87F-7188-FDC0-515C-DF7F3C6EF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EAEC1-22B1-45BB-93F4-E931FC03E0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82373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9E0EC628-47B8-4AD9-EB01-89F6B8C18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A3718EA9-5C63-BE64-F5C1-02A9B28FD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5DCEF9EB-7392-9055-FB8F-D06E49D4B4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D76964-AC71-4A19-B585-CD8A05F49397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91535109-A323-E8CB-42E6-AF0156E5F6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CF56E664-A32C-D7DD-FC14-BAF32572EA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1EAEC1-22B1-45BB-93F4-E931FC03E0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17897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21592-A199-4C4A-BFFF-8CF901DF37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6000" b="1" dirty="0">
                <a:solidFill>
                  <a:srgbClr val="00B050"/>
                </a:solidFill>
                <a:latin typeface="Abadi" panose="020F0502020204030204" pitchFamily="34" charset="-70"/>
              </a:rPr>
              <a:t>Rašybos pastovumas, pokyčiai ir aktualijos</a:t>
            </a:r>
            <a:br>
              <a:rPr lang="lt-LT" sz="6000" b="1" dirty="0">
                <a:solidFill>
                  <a:srgbClr val="00B050"/>
                </a:solidFill>
                <a:effectLst/>
                <a:latin typeface="Abadi" panose="020F0502020204030204" pitchFamily="34" charset="-70"/>
                <a:ea typeface="Calibri" panose="020F0502020204030204" pitchFamily="34" charset="0"/>
              </a:rPr>
            </a:br>
            <a:r>
              <a:rPr lang="lt-LT" sz="2800" b="0" dirty="0">
                <a:solidFill>
                  <a:srgbClr val="222222"/>
                </a:solidFill>
                <a:effectLst/>
                <a:latin typeface="+mn-lt"/>
              </a:rPr>
              <a:t>Paskaitą </a:t>
            </a:r>
            <a:r>
              <a:rPr lang="lt-LT" sz="2800" dirty="0">
                <a:solidFill>
                  <a:srgbClr val="222222"/>
                </a:solidFill>
                <a:latin typeface="+mn-lt"/>
              </a:rPr>
              <a:t>remia Valstybinė </a:t>
            </a:r>
            <a:r>
              <a:rPr lang="lt-LT" sz="2800" b="0" dirty="0">
                <a:solidFill>
                  <a:srgbClr val="222222"/>
                </a:solidFill>
                <a:effectLst/>
                <a:latin typeface="+mn-lt"/>
              </a:rPr>
              <a:t>lietuvių kalbos komisija</a:t>
            </a:r>
            <a:endParaRPr lang="en-US" sz="28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A4E893-0668-4420-9E16-C0A406B6CB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78691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lt-LT" dirty="0"/>
              <a:t>doc. dr. </a:t>
            </a:r>
            <a:r>
              <a:rPr lang="lt-LT" sz="3500" b="1" dirty="0">
                <a:latin typeface="Abadi" panose="020B0604020104020204" pitchFamily="34" charset="-70"/>
              </a:rPr>
              <a:t>RASUOLĖ VLADARSKIENĖ</a:t>
            </a:r>
          </a:p>
          <a:p>
            <a:pPr algn="ctr"/>
            <a:r>
              <a:rPr lang="lt-LT" altLang="lt-LT" dirty="0"/>
              <a:t>Lietuvių kalbos instituto vyresn. m. darbuotoja,</a:t>
            </a:r>
            <a:br>
              <a:rPr lang="lt-LT" altLang="lt-LT" dirty="0"/>
            </a:br>
            <a:r>
              <a:rPr lang="lt-LT" altLang="lt-LT" dirty="0"/>
              <a:t>Vilniaus Gedimino technikos universiteto </a:t>
            </a:r>
            <a:br>
              <a:rPr lang="lt-LT" altLang="lt-LT" dirty="0"/>
            </a:br>
            <a:r>
              <a:rPr lang="lt-LT" altLang="lt-LT" dirty="0"/>
              <a:t>Lietuvių kalbos skyriaus ASISTENTĖ</a:t>
            </a:r>
            <a:endParaRPr lang="en-US" altLang="lt-LT" dirty="0"/>
          </a:p>
          <a:p>
            <a:pPr algn="ctr"/>
            <a:r>
              <a:rPr lang="en-US" altLang="lt-LT" dirty="0"/>
              <a:t>202</a:t>
            </a:r>
            <a:r>
              <a:rPr lang="lt-LT" altLang="lt-LT" dirty="0"/>
              <a:t>5</a:t>
            </a:r>
            <a:r>
              <a:rPr lang="en-US" altLang="lt-LT" dirty="0"/>
              <a:t> m. </a:t>
            </a:r>
            <a:r>
              <a:rPr lang="en-US" altLang="lt-LT" dirty="0" err="1"/>
              <a:t>lapkričio</a:t>
            </a:r>
            <a:r>
              <a:rPr lang="en-US" altLang="lt-LT" dirty="0"/>
              <a:t> </a:t>
            </a:r>
            <a:r>
              <a:rPr lang="lt-LT" altLang="lt-LT" dirty="0"/>
              <a:t>13</a:t>
            </a:r>
            <a:r>
              <a:rPr lang="en-US" altLang="lt-LT" dirty="0"/>
              <a:t> d.</a:t>
            </a:r>
            <a:endParaRPr lang="lt-LT" altLang="lt-LT" dirty="0"/>
          </a:p>
          <a:p>
            <a:endParaRPr lang="en-US" dirty="0"/>
          </a:p>
        </p:txBody>
      </p:sp>
      <p:pic>
        <p:nvPicPr>
          <p:cNvPr id="4" name="Picture 2" descr="Valstybinė lietuvių kalbos komisija">
            <a:extLst>
              <a:ext uri="{FF2B5EF4-FFF2-40B4-BE49-F238E27FC236}">
                <a16:creationId xmlns:a16="http://schemas.microsoft.com/office/drawing/2014/main" id="{BA7F7130-7044-0CBB-8856-625CD5A695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2173" y="167510"/>
            <a:ext cx="1391012" cy="963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Lietuvių kalbos institutas">
            <a:extLst>
              <a:ext uri="{FF2B5EF4-FFF2-40B4-BE49-F238E27FC236}">
                <a16:creationId xmlns:a16="http://schemas.microsoft.com/office/drawing/2014/main" id="{707D5E11-F591-B882-9320-725A88F2F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5092" y="235391"/>
            <a:ext cx="925909" cy="827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Pradžia">
            <a:extLst>
              <a:ext uri="{FF2B5EF4-FFF2-40B4-BE49-F238E27FC236}">
                <a16:creationId xmlns:a16="http://schemas.microsoft.com/office/drawing/2014/main" id="{2941F3D3-8388-B1AA-2C9E-CBD036D5B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4816" y="235391"/>
            <a:ext cx="1516132" cy="718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735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06BC3B3-3585-4340-B9AD-5559BB76A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>
                <a:solidFill>
                  <a:srgbClr val="00B050"/>
                </a:solidFill>
                <a:latin typeface="+mn-lt"/>
              </a:rPr>
              <a:t>Leidinys „Lietuvių kalbos rašyba. Taisyklės, komentarai, patarimai“</a:t>
            </a:r>
            <a:endParaRPr lang="lt-LT" dirty="0">
              <a:latin typeface="+mn-lt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92AF8361-6591-426D-A855-B87A36AD9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97904"/>
          </a:xfrm>
        </p:spPr>
        <p:txBody>
          <a:bodyPr>
            <a:normAutofit lnSpcReduction="10000"/>
          </a:bodyPr>
          <a:lstStyle/>
          <a:p>
            <a:r>
              <a:rPr lang="lt-LT" sz="2800" dirty="0"/>
              <a:t>Galiojančios rašybos taisyklės leidinyje koreguotos nedaug, aptarti tie rašybos atvejai, kurie dar nebuvo reglamentuoti. </a:t>
            </a:r>
          </a:p>
          <a:p>
            <a:r>
              <a:rPr lang="lt-LT" sz="2800" b="1" dirty="0"/>
              <a:t>Pagrindinės leidinyje lietuvių kalbos rašybos naujovės: </a:t>
            </a:r>
          </a:p>
          <a:p>
            <a:r>
              <a:rPr lang="lt-LT" sz="2800" dirty="0"/>
              <a:t>iš didžiosios raidės teikiama rašyti ir vienažodžius institucijos padalinių pavadinimus, </a:t>
            </a:r>
            <a:r>
              <a:rPr lang="en-US" sz="2800" dirty="0" err="1"/>
              <a:t>taip</a:t>
            </a:r>
            <a:r>
              <a:rPr lang="en-US" sz="2800" dirty="0"/>
              <a:t> </a:t>
            </a:r>
            <a:r>
              <a:rPr lang="en-US" sz="2800" dirty="0" err="1"/>
              <a:t>gali</a:t>
            </a:r>
            <a:r>
              <a:rPr lang="en-US" sz="2800" dirty="0"/>
              <a:t> </a:t>
            </a:r>
            <a:r>
              <a:rPr lang="en-US" sz="2800" dirty="0" err="1"/>
              <a:t>būti</a:t>
            </a:r>
            <a:r>
              <a:rPr lang="en-US" sz="2800" dirty="0"/>
              <a:t> </a:t>
            </a:r>
            <a:r>
              <a:rPr lang="en-US" sz="2800" dirty="0" err="1"/>
              <a:t>rašomi</a:t>
            </a:r>
            <a:r>
              <a:rPr lang="en-US" sz="2800" dirty="0"/>
              <a:t> </a:t>
            </a:r>
            <a:r>
              <a:rPr lang="en-US" sz="2800" dirty="0" err="1"/>
              <a:t>ir</a:t>
            </a:r>
            <a:r>
              <a:rPr lang="en-US" sz="2800" dirty="0"/>
              <a:t> </a:t>
            </a:r>
            <a:r>
              <a:rPr lang="lt-LT" sz="2800" dirty="0"/>
              <a:t>vienažodži</a:t>
            </a:r>
            <a:r>
              <a:rPr lang="en-US" sz="2800" dirty="0"/>
              <a:t>ai</a:t>
            </a:r>
            <a:r>
              <a:rPr lang="lt-LT" sz="2800" dirty="0"/>
              <a:t> valdymo organų pavadinim</a:t>
            </a:r>
            <a:r>
              <a:rPr lang="en-US" sz="2800" dirty="0"/>
              <a:t>ai</a:t>
            </a:r>
            <a:r>
              <a:rPr lang="lt-LT" sz="2800" dirty="0"/>
              <a:t>;</a:t>
            </a:r>
          </a:p>
          <a:p>
            <a:r>
              <a:rPr lang="en-US" sz="2800" dirty="0"/>
              <a:t>o</a:t>
            </a:r>
            <a:r>
              <a:rPr lang="lt-LT" sz="2800" dirty="0" err="1"/>
              <a:t>ficialiojo</a:t>
            </a:r>
            <a:r>
              <a:rPr lang="lt-LT" sz="2800" dirty="0"/>
              <a:t> stiliaus tekstuose įmonių, įstaigų, organizacijų pavadinimai,</a:t>
            </a:r>
            <a:r>
              <a:rPr lang="en-US" sz="2800" dirty="0"/>
              <a:t> </a:t>
            </a:r>
            <a:r>
              <a:rPr lang="lt-LT" sz="2800" dirty="0"/>
              <a:t>sutrumpinti iki vieno žodžio, rašomi iš didžiosios raidės;</a:t>
            </a:r>
          </a:p>
          <a:p>
            <a:r>
              <a:rPr lang="lt-LT" sz="2800" dirty="0"/>
              <a:t>teikiama </a:t>
            </a:r>
            <a:r>
              <a:rPr lang="en-US" sz="2800" dirty="0" err="1"/>
              <a:t>grafinės</a:t>
            </a:r>
            <a:r>
              <a:rPr lang="en-US" sz="2800" dirty="0"/>
              <a:t> </a:t>
            </a:r>
            <a:r>
              <a:rPr lang="en-US" sz="2800" dirty="0" err="1"/>
              <a:t>raiškos</a:t>
            </a:r>
            <a:r>
              <a:rPr lang="en-US" sz="2800" dirty="0"/>
              <a:t> </a:t>
            </a:r>
            <a:r>
              <a:rPr lang="lt-LT" sz="2800" dirty="0"/>
              <a:t>rašybos variantų skirtingose kalbos vartojimo srityse</a:t>
            </a:r>
            <a:r>
              <a:rPr lang="en-US" sz="2800" dirty="0"/>
              <a:t>.</a:t>
            </a:r>
          </a:p>
          <a:p>
            <a:endParaRPr lang="lt-LT" sz="2800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833314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6484F-4B3D-BADF-5D15-AFD724085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>
                <a:solidFill>
                  <a:srgbClr val="00B050"/>
                </a:solidFill>
                <a:latin typeface="+mn-lt"/>
              </a:rPr>
              <a:t>Rašybos variantai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5DFCF-5793-AEE4-C66E-2D634A5CD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Išskirtinių rašybos variantų turi specialioji vartosena: moksliniai, techniniai, profesiniai tekstai, kai rašyba derinama prie tarptautinių standartų, pvz.: </a:t>
            </a:r>
            <a:endParaRPr lang="en-US" sz="2800" dirty="0">
              <a:solidFill>
                <a:srgbClr val="00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lt-LT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laiko žymėjimas, plg. </a:t>
            </a:r>
            <a:r>
              <a:rPr lang="lt-LT" sz="2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9 h 15 min</a:t>
            </a:r>
            <a:r>
              <a:rPr lang="lt-LT" sz="28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t-LT" sz="2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ir</a:t>
            </a:r>
            <a:r>
              <a:rPr lang="lt-LT" sz="28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t-LT" sz="2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9 val. 15 min.</a:t>
            </a:r>
            <a:r>
              <a:rPr lang="lt-LT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  <a:endParaRPr lang="en-US" sz="2800" dirty="0">
              <a:solidFill>
                <a:srgbClr val="00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lt-LT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žymėjimas, plg. </a:t>
            </a:r>
            <a:r>
              <a:rPr lang="lt-LT" sz="2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2022-02-02</a:t>
            </a:r>
            <a:r>
              <a:rPr lang="lt-LT" sz="28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t-LT" sz="2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ir</a:t>
            </a:r>
            <a:r>
              <a:rPr lang="lt-LT" sz="28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t-LT" sz="2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2022 02 02</a:t>
            </a:r>
            <a:r>
              <a:rPr lang="en-US" sz="2800" i="1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r>
              <a:rPr lang="lt-LT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solidFill>
                <a:srgbClr val="00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lt-LT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eurų trumpinimas, plg. </a:t>
            </a:r>
            <a:r>
              <a:rPr lang="lt-LT" sz="2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100 Eur</a:t>
            </a:r>
            <a:r>
              <a:rPr lang="lt-LT" sz="28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lt-LT" sz="2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100 EUR</a:t>
            </a:r>
            <a:r>
              <a:rPr lang="lt-LT" sz="28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t-LT" sz="2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ir</a:t>
            </a:r>
            <a:r>
              <a:rPr lang="lt-LT" sz="28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t-LT" sz="2800" i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100 €</a:t>
            </a:r>
            <a:r>
              <a:rPr lang="lt-LT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endParaRPr lang="lt-LT" sz="2800" dirty="0">
              <a:solidFill>
                <a:srgbClr val="0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lt-LT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Kai esama rašybos variantų, tame pačiame </a:t>
            </a:r>
            <a:r>
              <a:rPr lang="lt-LT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tekste  reikia vartoti </a:t>
            </a:r>
            <a:r>
              <a:rPr lang="lt-LT" sz="2800" b="1" dirty="0">
                <a:solidFill>
                  <a:srgbClr val="7030A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vieną </a:t>
            </a:r>
            <a:r>
              <a:rPr lang="lt-LT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pasirinktą variantą.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033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99DF592-B5BD-48B6-AA15-92E6061DA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>
                <a:solidFill>
                  <a:srgbClr val="00B050"/>
                </a:solidFill>
                <a:latin typeface="+mn-lt"/>
              </a:rPr>
              <a:t>Rašybos variantai</a:t>
            </a:r>
            <a:endParaRPr lang="lt-LT" b="1" dirty="0">
              <a:solidFill>
                <a:srgbClr val="00B050"/>
              </a:solidFill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7294688F-CDB9-4440-A540-12491D2AA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404158" cy="4412191"/>
          </a:xfrm>
        </p:spPr>
        <p:txBody>
          <a:bodyPr>
            <a:normAutofit/>
          </a:bodyPr>
          <a:lstStyle/>
          <a:p>
            <a:r>
              <a:rPr lang="lt-LT" sz="2800" dirty="0"/>
              <a:t>Pavyzdžiui, simbolinius pavadinimus administraciniuose tekstuose pageidautina rašyti su kabutėmis, o kitokiuose tekstuose šiuos pavadinimus galima išskirti kitu šriftu ar visomis didžiosiomis raidėmis, pvz.:</a:t>
            </a:r>
          </a:p>
          <a:p>
            <a:r>
              <a:rPr lang="lt-LT" sz="2800" dirty="0">
                <a:solidFill>
                  <a:srgbClr val="0070C0"/>
                </a:solidFill>
              </a:rPr>
              <a:t>mažoji bendrija „Pabirusios </a:t>
            </a:r>
            <a:r>
              <a:rPr lang="lt-LT" sz="2800" dirty="0" err="1">
                <a:solidFill>
                  <a:srgbClr val="0070C0"/>
                </a:solidFill>
              </a:rPr>
              <a:t>raidelės</a:t>
            </a:r>
            <a:r>
              <a:rPr lang="lt-LT" sz="2800" dirty="0">
                <a:solidFill>
                  <a:srgbClr val="0070C0"/>
                </a:solidFill>
              </a:rPr>
              <a:t>“</a:t>
            </a:r>
          </a:p>
          <a:p>
            <a:r>
              <a:rPr lang="lt-LT" sz="2800" dirty="0">
                <a:solidFill>
                  <a:srgbClr val="0070C0"/>
                </a:solidFill>
              </a:rPr>
              <a:t>mažoji bendrija </a:t>
            </a:r>
            <a:r>
              <a:rPr lang="lt-LT" sz="2800" i="1" dirty="0">
                <a:solidFill>
                  <a:srgbClr val="0070C0"/>
                </a:solidFill>
              </a:rPr>
              <a:t>Pabirusios </a:t>
            </a:r>
            <a:r>
              <a:rPr lang="lt-LT" sz="2800" i="1" dirty="0" err="1">
                <a:solidFill>
                  <a:srgbClr val="0070C0"/>
                </a:solidFill>
              </a:rPr>
              <a:t>raidelės</a:t>
            </a:r>
            <a:endParaRPr lang="lt-LT" sz="2800" i="1" dirty="0">
              <a:solidFill>
                <a:srgbClr val="0070C0"/>
              </a:solidFill>
            </a:endParaRPr>
          </a:p>
          <a:p>
            <a:r>
              <a:rPr lang="lt-LT" sz="2800" dirty="0">
                <a:solidFill>
                  <a:srgbClr val="0070C0"/>
                </a:solidFill>
              </a:rPr>
              <a:t>mažoji bendrija </a:t>
            </a:r>
            <a:r>
              <a:rPr lang="lt-LT" sz="2800" b="1" cap="all" dirty="0">
                <a:solidFill>
                  <a:srgbClr val="0070C0"/>
                </a:solidFill>
              </a:rPr>
              <a:t>Pabirusios </a:t>
            </a:r>
            <a:r>
              <a:rPr lang="lt-LT" sz="2800" b="1" cap="all" dirty="0" err="1">
                <a:solidFill>
                  <a:srgbClr val="0070C0"/>
                </a:solidFill>
              </a:rPr>
              <a:t>raidelės</a:t>
            </a:r>
            <a:endParaRPr lang="lt-LT" sz="2800" b="1" cap="all" dirty="0">
              <a:solidFill>
                <a:srgbClr val="0070C0"/>
              </a:solidFill>
            </a:endParaRPr>
          </a:p>
          <a:p>
            <a:endParaRPr lang="lt-LT" sz="2800" cap="all" dirty="0">
              <a:solidFill>
                <a:srgbClr val="0070C0"/>
              </a:solidFill>
            </a:endParaRPr>
          </a:p>
          <a:p>
            <a:endParaRPr lang="lt-LT" sz="2800" cap="all" dirty="0">
              <a:solidFill>
                <a:srgbClr val="0070C0"/>
              </a:solidFill>
            </a:endParaRPr>
          </a:p>
          <a:p>
            <a:endParaRPr lang="lt-LT" sz="2800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100414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CD872-DDD5-4DFF-9FD5-427F01B9E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>
                <a:solidFill>
                  <a:srgbClr val="00B050"/>
                </a:solidFill>
              </a:rPr>
              <a:t>Tikrinių pavadinimų rašymo problemos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0CBC1-A929-49F0-B2A1-300BD7094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sz="2800" dirty="0"/>
              <a:t>Kalbant apie didžiųjų raidžių rašymą tikriniuose varduose ir pavadinimuose, reikia atkreipti dėmesį, kad:</a:t>
            </a:r>
          </a:p>
          <a:p>
            <a:endParaRPr lang="lt-LT" sz="800" dirty="0"/>
          </a:p>
          <a:p>
            <a:pPr lvl="0"/>
            <a:r>
              <a:rPr lang="lt-LT" sz="2800" dirty="0"/>
              <a:t>skiriami </a:t>
            </a:r>
            <a:r>
              <a:rPr lang="lt-LT" sz="2800" b="1" dirty="0">
                <a:solidFill>
                  <a:srgbClr val="7030A0"/>
                </a:solidFill>
              </a:rPr>
              <a:t>vardai</a:t>
            </a:r>
            <a:r>
              <a:rPr lang="lt-LT" sz="2800" dirty="0">
                <a:solidFill>
                  <a:srgbClr val="7030A0"/>
                </a:solidFill>
              </a:rPr>
              <a:t> </a:t>
            </a:r>
            <a:r>
              <a:rPr lang="lt-LT" sz="2800" dirty="0"/>
              <a:t>(asmenų, gyvūnų, švenčių, statinių, astronominių, geografinių objektų ir pan.) (pvz.: </a:t>
            </a:r>
            <a:r>
              <a:rPr lang="lt-LT" sz="2800" dirty="0">
                <a:solidFill>
                  <a:srgbClr val="00B0F0"/>
                </a:solidFill>
              </a:rPr>
              <a:t>Mindaugas, Eglė, </a:t>
            </a:r>
            <a:r>
              <a:rPr lang="lt-LT" sz="2800" dirty="0" err="1">
                <a:solidFill>
                  <a:srgbClr val="00B0F0"/>
                </a:solidFill>
              </a:rPr>
              <a:t>Amsis</a:t>
            </a:r>
            <a:r>
              <a:rPr lang="lt-LT" sz="2800" dirty="0">
                <a:solidFill>
                  <a:srgbClr val="00B0F0"/>
                </a:solidFill>
              </a:rPr>
              <a:t>, Žemė, Aušrinė, Vilnius, Lietuva, Grįžulo Ratai, Kazlų Rūda, Kalėdos, Trys Karaliai</a:t>
            </a:r>
            <a:r>
              <a:rPr lang="lt-LT" sz="2800" dirty="0"/>
              <a:t>) ir </a:t>
            </a:r>
          </a:p>
          <a:p>
            <a:pPr lvl="0"/>
            <a:r>
              <a:rPr lang="lt-LT" sz="2800" b="1" dirty="0">
                <a:solidFill>
                  <a:srgbClr val="7030A0"/>
                </a:solidFill>
              </a:rPr>
              <a:t>pavadinimai</a:t>
            </a:r>
            <a:r>
              <a:rPr lang="lt-LT" sz="2800" b="1" dirty="0"/>
              <a:t> </a:t>
            </a:r>
            <a:r>
              <a:rPr lang="lt-LT" sz="2800" dirty="0"/>
              <a:t>(rašomi su gimininiu žodžiu) (pvz.: </a:t>
            </a:r>
            <a:r>
              <a:rPr lang="lt-LT" sz="2800" dirty="0">
                <a:solidFill>
                  <a:srgbClr val="00B0F0"/>
                </a:solidFill>
              </a:rPr>
              <a:t>Didžioji </a:t>
            </a:r>
            <a:r>
              <a:rPr lang="lt-LT" sz="2800" b="1" dirty="0">
                <a:solidFill>
                  <a:srgbClr val="00B0F0"/>
                </a:solidFill>
              </a:rPr>
              <a:t>eglė</a:t>
            </a:r>
            <a:r>
              <a:rPr lang="lt-LT" sz="2800" dirty="0">
                <a:solidFill>
                  <a:srgbClr val="00B0F0"/>
                </a:solidFill>
              </a:rPr>
              <a:t>, Utenos </a:t>
            </a:r>
            <a:r>
              <a:rPr lang="lt-LT" sz="2800" b="1" dirty="0">
                <a:solidFill>
                  <a:srgbClr val="00B0F0"/>
                </a:solidFill>
              </a:rPr>
              <a:t>rajonas</a:t>
            </a:r>
            <a:r>
              <a:rPr lang="lt-LT" sz="2800" dirty="0">
                <a:solidFill>
                  <a:srgbClr val="00B0F0"/>
                </a:solidFill>
              </a:rPr>
              <a:t>, </a:t>
            </a:r>
            <a:r>
              <a:rPr lang="en-US" sz="2800" dirty="0" err="1">
                <a:solidFill>
                  <a:srgbClr val="00B0F0"/>
                </a:solidFill>
              </a:rPr>
              <a:t>Lietuvių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kalbos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b="1" dirty="0" err="1">
                <a:solidFill>
                  <a:srgbClr val="00B0F0"/>
                </a:solidFill>
              </a:rPr>
              <a:t>institutas</a:t>
            </a:r>
            <a:r>
              <a:rPr lang="lt-LT" sz="2800" b="1" dirty="0">
                <a:solidFill>
                  <a:srgbClr val="00B0F0"/>
                </a:solidFill>
              </a:rPr>
              <a:t>, </a:t>
            </a:r>
            <a:r>
              <a:rPr lang="lt-LT" sz="2800" dirty="0">
                <a:solidFill>
                  <a:srgbClr val="00B0F0"/>
                </a:solidFill>
              </a:rPr>
              <a:t>Tėvo </a:t>
            </a:r>
            <a:r>
              <a:rPr lang="lt-LT" sz="2800" b="1" dirty="0">
                <a:solidFill>
                  <a:srgbClr val="00B0F0"/>
                </a:solidFill>
              </a:rPr>
              <a:t>diena</a:t>
            </a:r>
            <a:r>
              <a:rPr lang="lt-LT" sz="2800" dirty="0">
                <a:solidFill>
                  <a:srgbClr val="00B0F0"/>
                </a:solidFill>
              </a:rPr>
              <a:t>)</a:t>
            </a:r>
            <a:r>
              <a:rPr lang="lt-LT" sz="28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332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DF2EC-4DB8-F4E8-E5A3-EF3A8A413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00B050"/>
                </a:solidFill>
                <a:latin typeface="+mn-lt"/>
              </a:rPr>
              <a:t>Tikrinis</a:t>
            </a:r>
            <a:r>
              <a:rPr lang="en-US" dirty="0">
                <a:solidFill>
                  <a:srgbClr val="00B050"/>
                </a:solidFill>
                <a:latin typeface="+mn-lt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+mn-lt"/>
              </a:rPr>
              <a:t>pavadinimas</a:t>
            </a:r>
            <a:endParaRPr lang="en-US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3EF22-41E0-98A6-AAF3-9695B82A3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b="1" dirty="0">
                <a:solidFill>
                  <a:srgbClr val="000000"/>
                </a:solidFill>
              </a:rPr>
              <a:t>T</a:t>
            </a:r>
            <a:r>
              <a:rPr lang="lt-LT" sz="2800" b="1" i="0" u="none" strike="noStrike" baseline="0" dirty="0">
                <a:solidFill>
                  <a:srgbClr val="000000"/>
                </a:solidFill>
              </a:rPr>
              <a:t>ikrinis pavadinimas </a:t>
            </a:r>
            <a:r>
              <a:rPr lang="lt-LT" sz="2800" b="0" i="0" u="none" strike="noStrike" baseline="0" dirty="0">
                <a:solidFill>
                  <a:srgbClr val="000000"/>
                </a:solidFill>
              </a:rPr>
              <a:t>– sudėtinis </a:t>
            </a:r>
            <a:r>
              <a:rPr lang="lt-LT" sz="2800" b="1" i="0" u="none" strike="noStrike" baseline="0" dirty="0">
                <a:solidFill>
                  <a:srgbClr val="0070C0"/>
                </a:solidFill>
              </a:rPr>
              <a:t>skiriamosios reikšmės </a:t>
            </a:r>
            <a:r>
              <a:rPr lang="lt-LT" sz="2800" b="0" i="0" u="none" strike="noStrike" baseline="0" dirty="0">
                <a:solidFill>
                  <a:srgbClr val="000000"/>
                </a:solidFill>
              </a:rPr>
              <a:t>pavadinimas, kurį sudaro žodžių junginiai, pavadinantys individualius, </a:t>
            </a:r>
            <a:r>
              <a:rPr lang="lt-LT" sz="2800" b="1" i="0" u="none" strike="noStrike" baseline="0" dirty="0">
                <a:solidFill>
                  <a:srgbClr val="0070C0"/>
                </a:solidFill>
              </a:rPr>
              <a:t>vienetinius objektus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en-US" sz="2800" b="1" dirty="0">
                <a:solidFill>
                  <a:srgbClr val="000000"/>
                </a:solidFill>
              </a:rPr>
              <a:t>G</a:t>
            </a:r>
            <a:r>
              <a:rPr lang="lt-LT" sz="2800" b="1" i="0" u="none" strike="noStrike" baseline="0" dirty="0">
                <a:solidFill>
                  <a:srgbClr val="000000"/>
                </a:solidFill>
              </a:rPr>
              <a:t>imininis žodis</a:t>
            </a:r>
            <a:r>
              <a:rPr lang="lt-LT" sz="2800" b="0" i="0" u="none" strike="noStrike" baseline="0" dirty="0">
                <a:solidFill>
                  <a:srgbClr val="000000"/>
                </a:solidFill>
              </a:rPr>
              <a:t>, dar vadinamas nomenklatūriniu, rūšiniu žodžiu, – žodis ar žodžių junginys, </a:t>
            </a:r>
            <a:r>
              <a:rPr lang="lt-LT" sz="2800" b="1" i="0" u="none" strike="noStrike" baseline="0" dirty="0">
                <a:solidFill>
                  <a:srgbClr val="0070C0"/>
                </a:solidFill>
              </a:rPr>
              <a:t>žymintis bendrinį objekto pavadinimą</a:t>
            </a:r>
            <a:r>
              <a:rPr lang="lt-LT" sz="2800" b="0" i="0" u="none" strike="noStrike" baseline="0" dirty="0">
                <a:solidFill>
                  <a:srgbClr val="000000"/>
                </a:solidFill>
              </a:rPr>
              <a:t>. Vartojamas su konkretinamaisiais tiesioginės ar simbolinės reikšmės žodžiais, jie kartu sudaro skiriamosios reikšmės pavadinimą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 – </a:t>
            </a:r>
            <a:r>
              <a:rPr lang="en-US" sz="2800" b="0" i="0" u="none" strike="noStrike" baseline="0" dirty="0" err="1">
                <a:solidFill>
                  <a:srgbClr val="000000"/>
                </a:solidFill>
              </a:rPr>
              <a:t>tikrinį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800" b="0" i="0" u="none" strike="noStrike" baseline="0" dirty="0" err="1">
                <a:solidFill>
                  <a:srgbClr val="000000"/>
                </a:solidFill>
              </a:rPr>
              <a:t>pavadinimą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67602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>
                <a:solidFill>
                  <a:srgbClr val="00B050"/>
                </a:solidFill>
              </a:rPr>
              <a:t>Tikrinių pavadinimų rašymo problemos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341512" cy="4405597"/>
          </a:xfrm>
        </p:spPr>
        <p:txBody>
          <a:bodyPr>
            <a:normAutofit/>
          </a:bodyPr>
          <a:lstStyle/>
          <a:p>
            <a:pPr lvl="0"/>
            <a:r>
              <a:rPr lang="lt-LT" sz="2400" dirty="0"/>
              <a:t>Pavadinimai skiriami į rūšis:</a:t>
            </a:r>
          </a:p>
          <a:p>
            <a:pPr lvl="0"/>
            <a:r>
              <a:rPr lang="lt-LT" sz="2400" b="1" dirty="0"/>
              <a:t>1) </a:t>
            </a:r>
            <a:r>
              <a:rPr lang="lt-LT" sz="2400" b="1" dirty="0">
                <a:solidFill>
                  <a:srgbClr val="7030A0"/>
                </a:solidFill>
              </a:rPr>
              <a:t>tiesioginės</a:t>
            </a:r>
            <a:r>
              <a:rPr lang="lt-LT" sz="2400" dirty="0"/>
              <a:t> reikšmės – yra keli rašybos atvejai: </a:t>
            </a:r>
          </a:p>
          <a:p>
            <a:pPr lvl="1"/>
            <a:r>
              <a:rPr lang="lt-LT" sz="2400" dirty="0"/>
              <a:t>a) pirmasis žodis rašomas didžiąja raide (institucijų, renginių, meno kūrinių);</a:t>
            </a:r>
          </a:p>
          <a:p>
            <a:pPr lvl="1"/>
            <a:r>
              <a:rPr lang="lt-LT" sz="2400" dirty="0"/>
              <a:t>b) mažąja raide rašomas tik gimininis žodis (geografinių ir astronominių objektų); </a:t>
            </a:r>
          </a:p>
          <a:p>
            <a:pPr lvl="1"/>
            <a:r>
              <a:rPr lang="lt-LT" sz="2400" dirty="0"/>
              <a:t>c) išskirtiniai atvejai, kai rašomi didžiosiomis raidėmis visi pavadinimą sudarantys žodžiai;</a:t>
            </a:r>
          </a:p>
          <a:p>
            <a:pPr lvl="0"/>
            <a:r>
              <a:rPr lang="lt-LT" sz="2400" b="1" dirty="0"/>
              <a:t>2) </a:t>
            </a:r>
            <a:r>
              <a:rPr lang="lt-LT" sz="2400" b="1" dirty="0">
                <a:solidFill>
                  <a:srgbClr val="7030A0"/>
                </a:solidFill>
              </a:rPr>
              <a:t>simbolinius </a:t>
            </a:r>
            <a:r>
              <a:rPr lang="lt-LT" sz="2400" dirty="0"/>
              <a:t>(rašomus su kabutėmis), porūšis – </a:t>
            </a:r>
            <a:r>
              <a:rPr lang="lt-LT" sz="2400" b="1" dirty="0">
                <a:solidFill>
                  <a:srgbClr val="7030A0"/>
                </a:solidFill>
              </a:rPr>
              <a:t>antraštiniai</a:t>
            </a:r>
            <a:r>
              <a:rPr lang="lt-LT" sz="2400" dirty="0">
                <a:solidFill>
                  <a:srgbClr val="7030A0"/>
                </a:solidFill>
              </a:rPr>
              <a:t> </a:t>
            </a:r>
            <a:r>
              <a:rPr lang="lt-LT" sz="2400" dirty="0"/>
              <a:t>pavadinimai  (pvz., maisto ir kitų gaminių, leidinių);</a:t>
            </a:r>
          </a:p>
          <a:p>
            <a:pPr lvl="0"/>
            <a:r>
              <a:rPr lang="lt-LT" sz="2400" b="1" dirty="0"/>
              <a:t>3) </a:t>
            </a:r>
            <a:r>
              <a:rPr lang="lt-LT" sz="2400" b="1" dirty="0">
                <a:solidFill>
                  <a:srgbClr val="7030A0"/>
                </a:solidFill>
              </a:rPr>
              <a:t>mišriuosius</a:t>
            </a:r>
            <a:r>
              <a:rPr lang="lt-LT" sz="2400" b="1" dirty="0"/>
              <a:t>.</a:t>
            </a:r>
          </a:p>
          <a:p>
            <a:pPr marL="0" lvl="0" indent="0">
              <a:buNone/>
            </a:pPr>
            <a:endParaRPr lang="lt-LT" sz="2400" b="1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94214979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500</Words>
  <Application>Microsoft Office PowerPoint</Application>
  <PresentationFormat>Plačiaekranė</PresentationFormat>
  <Paragraphs>40</Paragraphs>
  <Slides>7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7</vt:i4>
      </vt:variant>
    </vt:vector>
  </HeadingPairs>
  <TitlesOfParts>
    <vt:vector size="13" baseType="lpstr">
      <vt:lpstr>Abadi</vt:lpstr>
      <vt:lpstr>Aptos</vt:lpstr>
      <vt:lpstr>Aptos Display</vt:lpstr>
      <vt:lpstr>Arial</vt:lpstr>
      <vt:lpstr>Calibri</vt:lpstr>
      <vt:lpstr>„Office“ tema</vt:lpstr>
      <vt:lpstr>Rašybos pastovumas, pokyčiai ir aktualijos Paskaitą remia Valstybinė lietuvių kalbos komisija</vt:lpstr>
      <vt:lpstr>Leidinys „Lietuvių kalbos rašyba. Taisyklės, komentarai, patarimai“</vt:lpstr>
      <vt:lpstr>Rašybos variantai</vt:lpstr>
      <vt:lpstr>Rašybos variantai</vt:lpstr>
      <vt:lpstr>Tikrinių pavadinimų rašymo problemos</vt:lpstr>
      <vt:lpstr>Tikrinis pavadinimas</vt:lpstr>
      <vt:lpstr>Tikrinių pavadinimų rašymo problemos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Vartotojas</dc:creator>
  <cp:lastModifiedBy>Vartotojas</cp:lastModifiedBy>
  <cp:revision>1</cp:revision>
  <dcterms:created xsi:type="dcterms:W3CDTF">2025-11-18T07:20:32Z</dcterms:created>
  <dcterms:modified xsi:type="dcterms:W3CDTF">2025-11-18T07:21:16Z</dcterms:modified>
</cp:coreProperties>
</file>