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54" r:id="rId2"/>
    <p:sldId id="656" r:id="rId3"/>
    <p:sldId id="631" r:id="rId4"/>
    <p:sldId id="632" r:id="rId5"/>
    <p:sldId id="649" r:id="rId6"/>
    <p:sldId id="633" r:id="rId7"/>
    <p:sldId id="634" r:id="rId8"/>
    <p:sldId id="635" r:id="rId9"/>
    <p:sldId id="636" r:id="rId10"/>
    <p:sldId id="637" r:id="rId11"/>
    <p:sldId id="638" r:id="rId12"/>
    <p:sldId id="645" r:id="rId13"/>
    <p:sldId id="644" r:id="rId14"/>
    <p:sldId id="646" r:id="rId1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A873E9A-A5B0-06AF-95F5-5C959D0DA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5C49B1D4-23AF-A1BC-D781-FCBD1F9DF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033AE28-6A00-FEDD-8926-69D1253F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97531DC-E170-FFA0-36D2-7E51F2CE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6A4749B-F51E-339A-9F26-810A9B7A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3184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CB29B9C-8A75-225C-248B-8AE3F1FB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D9BCCE31-6CF2-FA82-0A0B-9E355F13C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2C48200-64D4-FE85-FCF5-5B6DEEDCD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8623818-1018-E78D-DF22-B825B328F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C32CC1F-7CEF-51C3-9B30-37B2A300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703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FE69B657-AB00-E71C-8303-9208BC77E7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E04CAA45-D0DE-A283-F5BF-0756D906D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7AA310E-F3F7-005B-FD39-958AA463B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593DD3A-D8C3-121B-F63F-D46A28A22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2C09084-44F6-B1E7-D48B-873A46D7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756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B4B51C5-6F3F-906B-75DA-B693E6923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55E7377-8050-A865-EF84-C59BB35AC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0D7B71D-7E5E-08BE-EB07-20C40E83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46432EA-737F-C18A-3356-E74D1CDE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EA4AEB1-4C29-AB87-637B-26302312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141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F9B4A1D-C025-3C1E-8223-3A90CB7E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3DE941B-A2F2-D515-2276-CBFD84BC1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458FBEF-23EF-2549-8BDA-E15623ADF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392FBA8-753F-4834-7470-DA0269C9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79FA164-5FD8-D2DE-16D4-160584A03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9395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0604CB2-3E85-4331-F719-9C39B53F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1A09A10-0D70-F940-3223-A4151D822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C0894946-7E71-6785-CE17-E517C8AD5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5311B851-BDFE-AE9C-5DBA-E616BE74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279004E6-F68C-5C1C-21F9-1EEB43C8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AA65D4C3-0DBC-D12C-D988-86BBC9D2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8057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8C6BF63-B7BE-126E-D452-8E43B1413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120680A-05FF-79C5-9950-130749FDF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0E3439A4-DB58-CD5D-B775-367123DA5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045776E5-87E8-D11F-05D1-BB05462F4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3178B8ED-2F06-04BA-8322-26E6222F0A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7A6FF275-3181-7E22-FBC0-2A74B194D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105A634D-738F-BCD4-C052-C8E191E8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70BDF410-4D17-F3C4-69B2-241EA4A70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252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498ABBB-4719-EBC9-BB99-0B4A61128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B9119B8A-4AF3-8D81-643F-B3108C49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218D4A09-5FB3-4E44-979D-C6A7303E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88A2E421-F8F3-7083-19A3-6B9E9082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6957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6DF7DB6A-E222-D260-AF03-C07F40E6A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146FF11C-C089-606A-E409-F817B909F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085E4A26-6270-04BF-EDFA-1B9F7C8B2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785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D9DAB57-5AC6-CDCD-E9A0-8437C78D1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2627AAC-7343-75C4-C7ED-04A27A2B7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C45BE02-8421-A5D4-D69D-F81400D59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3C19985-DA74-F9CD-AE37-A403A3ED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4F9BA48-F958-14F1-0DC9-DF3753013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46D436E4-0B0A-8836-38AB-BF2A1FFD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9520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359ECA8-C64D-D6CF-F95F-4EE728D0B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8CB56122-C577-0562-2A4F-FD47A38B1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9A62EDD-AFEC-C684-F659-38ED041A2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861B52D-A3B1-EB00-0DDE-BAAEFF58E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47CD328-E431-1CC8-2F19-29817B744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C099D37-1353-9802-DB5F-007FBB41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736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D788DDEE-5AAE-0509-7EB9-4C8D2335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A7489FA-207F-7E6B-5745-A870C54D1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0D000E8-4F1D-27AB-9B4A-3D844AA25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D0E34C1-94B9-88EA-34F6-0FD0CC3B3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CAA348E-7514-8A0E-97C7-11EA1EE97C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235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1592-A199-4C4A-BFFF-8CF901DF37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6000" b="1" dirty="0">
                <a:solidFill>
                  <a:srgbClr val="00B050"/>
                </a:solidFill>
                <a:latin typeface="Abadi" panose="020F0502020204030204" pitchFamily="34" charset="-70"/>
              </a:rPr>
              <a:t>Rašybos pastovumas, pokyčiai ir aktualijos</a:t>
            </a:r>
            <a:br>
              <a:rPr lang="lt-LT" sz="6000" b="1" dirty="0">
                <a:solidFill>
                  <a:srgbClr val="00B050"/>
                </a:solidFill>
                <a:effectLst/>
                <a:latin typeface="Abadi" panose="020F0502020204030204" pitchFamily="34" charset="-70"/>
                <a:ea typeface="Calibri" panose="020F0502020204030204" pitchFamily="34" charset="0"/>
              </a:rPr>
            </a:b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Paskaitą </a:t>
            </a:r>
            <a:r>
              <a:rPr lang="lt-LT" sz="2800" dirty="0">
                <a:solidFill>
                  <a:srgbClr val="222222"/>
                </a:solidFill>
                <a:latin typeface="+mn-lt"/>
              </a:rPr>
              <a:t>remia Valstybinė </a:t>
            </a: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lietuvių kalbos komisija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4E893-0668-4420-9E16-C0A406B6C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78691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lt-LT" dirty="0"/>
              <a:t>doc. dr. </a:t>
            </a:r>
            <a:r>
              <a:rPr lang="lt-LT" sz="3500" b="1" dirty="0">
                <a:latin typeface="Abadi" panose="020B0604020104020204" pitchFamily="34" charset="-70"/>
              </a:rPr>
              <a:t>RASUOLĖ VLADARSKIENĖ</a:t>
            </a:r>
          </a:p>
          <a:p>
            <a:pPr algn="ctr"/>
            <a:r>
              <a:rPr lang="lt-LT" altLang="lt-LT" dirty="0"/>
              <a:t>Lietuvių kalbos instituto vyresn. m. darbuotoja,</a:t>
            </a:r>
            <a:br>
              <a:rPr lang="lt-LT" altLang="lt-LT" dirty="0"/>
            </a:br>
            <a:r>
              <a:rPr lang="lt-LT" altLang="lt-LT" dirty="0"/>
              <a:t>Vilniaus Gedimino technikos universiteto </a:t>
            </a:r>
            <a:br>
              <a:rPr lang="lt-LT" altLang="lt-LT" dirty="0"/>
            </a:br>
            <a:r>
              <a:rPr lang="lt-LT" altLang="lt-LT" dirty="0"/>
              <a:t>Lietuvių kalbos skyriaus ASISTENTĖ</a:t>
            </a:r>
            <a:endParaRPr lang="en-US" altLang="lt-LT" dirty="0"/>
          </a:p>
          <a:p>
            <a:pPr algn="ctr"/>
            <a:r>
              <a:rPr lang="en-US" altLang="lt-LT" dirty="0"/>
              <a:t>202</a:t>
            </a:r>
            <a:r>
              <a:rPr lang="lt-LT" altLang="lt-LT" dirty="0"/>
              <a:t>5</a:t>
            </a:r>
            <a:r>
              <a:rPr lang="en-US" altLang="lt-LT" dirty="0"/>
              <a:t> m. </a:t>
            </a:r>
            <a:r>
              <a:rPr lang="en-US" altLang="lt-LT" dirty="0" err="1"/>
              <a:t>lapkričio</a:t>
            </a:r>
            <a:r>
              <a:rPr lang="en-US" altLang="lt-LT" dirty="0"/>
              <a:t> </a:t>
            </a:r>
            <a:r>
              <a:rPr lang="lt-LT" altLang="lt-LT" dirty="0"/>
              <a:t>13</a:t>
            </a:r>
            <a:r>
              <a:rPr lang="en-US" altLang="lt-LT" dirty="0"/>
              <a:t> d.</a:t>
            </a:r>
            <a:endParaRPr lang="lt-LT" altLang="lt-LT" dirty="0"/>
          </a:p>
          <a:p>
            <a:endParaRPr lang="en-US" dirty="0"/>
          </a:p>
        </p:txBody>
      </p:sp>
      <p:pic>
        <p:nvPicPr>
          <p:cNvPr id="4" name="Picture 2" descr="Valstybinė lietuvių kalbos komisija">
            <a:extLst>
              <a:ext uri="{FF2B5EF4-FFF2-40B4-BE49-F238E27FC236}">
                <a16:creationId xmlns:a16="http://schemas.microsoft.com/office/drawing/2014/main" id="{BA7F7130-7044-0CBB-8856-625CD5A69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173" y="167510"/>
            <a:ext cx="1391012" cy="96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Lietuvių kalbos institutas">
            <a:extLst>
              <a:ext uri="{FF2B5EF4-FFF2-40B4-BE49-F238E27FC236}">
                <a16:creationId xmlns:a16="http://schemas.microsoft.com/office/drawing/2014/main" id="{707D5E11-F591-B882-9320-725A88F2F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092" y="235391"/>
            <a:ext cx="925909" cy="82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radžia">
            <a:extLst>
              <a:ext uri="{FF2B5EF4-FFF2-40B4-BE49-F238E27FC236}">
                <a16:creationId xmlns:a16="http://schemas.microsoft.com/office/drawing/2014/main" id="{2941F3D3-8388-B1AA-2C9E-CBD036D5B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816" y="235391"/>
            <a:ext cx="1516132" cy="718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3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3630D12-D737-6F71-882C-25315EFA2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Dailės kūrinių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D614542-FF4C-EE16-A000-14247FBA9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10286"/>
          </a:xfrm>
        </p:spPr>
        <p:txBody>
          <a:bodyPr>
            <a:noAutofit/>
          </a:bodyPr>
          <a:lstStyle/>
          <a:p>
            <a:r>
              <a:rPr lang="lt-LT" sz="2800" b="1" dirty="0">
                <a:solidFill>
                  <a:srgbClr val="7030A0"/>
                </a:solidFill>
              </a:rPr>
              <a:t>Simboliniai pavadinimai </a:t>
            </a:r>
            <a:r>
              <a:rPr lang="lt-LT" sz="2800" dirty="0"/>
              <a:t>rašomi su kabutėmis, pirmasis žodis – iš didžiosios raidės, pvz.: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M. K. Čiurlionio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es-ES" sz="2800" i="1" dirty="0">
                <a:solidFill>
                  <a:srgbClr val="0070C0"/>
                </a:solidFill>
              </a:rPr>
              <a:t>triptikas „Mano kelias“</a:t>
            </a:r>
            <a:r>
              <a:rPr lang="es-ES" sz="2800" dirty="0">
                <a:solidFill>
                  <a:srgbClr val="0070C0"/>
                </a:solidFill>
              </a:rPr>
              <a:t>, </a:t>
            </a:r>
            <a:endParaRPr lang="lt-LT" sz="2800" dirty="0">
              <a:solidFill>
                <a:srgbClr val="0070C0"/>
              </a:solidFill>
            </a:endParaRPr>
          </a:p>
          <a:p>
            <a:r>
              <a:rPr lang="es-ES" sz="2800" dirty="0">
                <a:solidFill>
                  <a:srgbClr val="0070C0"/>
                </a:solidFill>
              </a:rPr>
              <a:t>[</a:t>
            </a:r>
            <a:r>
              <a:rPr lang="es-ES" sz="2800" i="1" dirty="0">
                <a:solidFill>
                  <a:srgbClr val="0070C0"/>
                </a:solidFill>
              </a:rPr>
              <a:t>J. Gasiūno</a:t>
            </a:r>
            <a:r>
              <a:rPr lang="es-ES" sz="2800" dirty="0">
                <a:solidFill>
                  <a:srgbClr val="0070C0"/>
                </a:solidFill>
              </a:rPr>
              <a:t>] </a:t>
            </a:r>
            <a:r>
              <a:rPr lang="es-ES" sz="2800" i="1" dirty="0">
                <a:solidFill>
                  <a:srgbClr val="0070C0"/>
                </a:solidFill>
              </a:rPr>
              <a:t>instaliacija „Pelenų sodas“</a:t>
            </a:r>
            <a:r>
              <a:rPr lang="es-ES" sz="2800" dirty="0">
                <a:solidFill>
                  <a:srgbClr val="0070C0"/>
                </a:solidFill>
              </a:rPr>
              <a:t>,</a:t>
            </a:r>
            <a:endParaRPr lang="lt-LT" sz="2800" dirty="0">
              <a:solidFill>
                <a:srgbClr val="0070C0"/>
              </a:solidFill>
            </a:endParaRP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J. Dagio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bareljefas „Rankdarbių pamoka“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A. Galdiko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litografija „Grėbėja“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K. Rusecko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„Pjovėja“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D. Tarabildienės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„Motinos džiaugsmas“</a:t>
            </a:r>
            <a:r>
              <a:rPr lang="lt-LT" sz="2800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703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D3BF0E8-00DF-57F3-5040-F842E2DAA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3600" b="1" dirty="0">
                <a:solidFill>
                  <a:srgbClr val="00B050"/>
                </a:solidFill>
              </a:rPr>
              <a:t>Spektaklių, kino, dokumentinių filmų, televizijos ir radijo laidų antraštiniai pavadinimai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5D72233-4BAE-7CF3-B2B8-90704E36D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660" y="1838114"/>
            <a:ext cx="11269980" cy="4539826"/>
          </a:xfrm>
        </p:spPr>
        <p:txBody>
          <a:bodyPr>
            <a:noAutofit/>
          </a:bodyPr>
          <a:lstStyle/>
          <a:p>
            <a:r>
              <a:rPr lang="lt-LT" sz="2400" b="1" dirty="0">
                <a:solidFill>
                  <a:srgbClr val="7030A0"/>
                </a:solidFill>
              </a:rPr>
              <a:t>kaip ir simboliniai</a:t>
            </a:r>
            <a:r>
              <a:rPr lang="lt-LT" sz="2400" dirty="0"/>
              <a:t>, žodžių junginyje su gimininiu žodžiu ar tekste rašomi su kabutėmis. Pavadinimų pirmasis žodis ir kiti tikriniai žodžiai rašomi iš didžiosios raidės, pvz.: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spektaklis „Scilė nori būti žmogumi“,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opera „Pilėnai“</a:t>
            </a:r>
            <a:r>
              <a:rPr lang="lt-LT" sz="2800" dirty="0">
                <a:solidFill>
                  <a:srgbClr val="0070C0"/>
                </a:solidFill>
              </a:rPr>
              <a:t>,  </a:t>
            </a:r>
            <a:r>
              <a:rPr lang="lt-LT" sz="2800" i="1" dirty="0">
                <a:solidFill>
                  <a:srgbClr val="0070C0"/>
                </a:solidFill>
              </a:rPr>
              <a:t>miuziklas „Velnio nuotaka“,</a:t>
            </a:r>
            <a:endParaRPr lang="lt-LT" sz="2800" dirty="0">
              <a:solidFill>
                <a:srgbClr val="0070C0"/>
              </a:solidFill>
            </a:endParaRPr>
          </a:p>
          <a:p>
            <a:r>
              <a:rPr lang="lt-LT" sz="2800" i="1" dirty="0">
                <a:solidFill>
                  <a:srgbClr val="0070C0"/>
                </a:solidFill>
              </a:rPr>
              <a:t>vaidybinis filmas „Pelėdų kalnas“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dokumentinis filmas „Prieš parskrendant į žemę“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animacinis filmas „Kaukai“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televizijos laida „Labas rytas, Lietuva“</a:t>
            </a:r>
            <a:r>
              <a:rPr lang="lt-LT" sz="2800" dirty="0">
                <a:solidFill>
                  <a:srgbClr val="0070C0"/>
                </a:solidFill>
              </a:rPr>
              <a:t>,  </a:t>
            </a:r>
            <a:r>
              <a:rPr lang="lt-LT" sz="2800" i="1" dirty="0">
                <a:solidFill>
                  <a:srgbClr val="0070C0"/>
                </a:solidFill>
              </a:rPr>
              <a:t>televizijos žaidimas „Kas ir kodėl?“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radijo laida „Kultūros savaitė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441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5B8E91E-0E9B-F3A8-2F04-D89D0E024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Leidinių pavadinimai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31908EF-5A12-E6C0-0D2C-7E1D44C56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1845734"/>
            <a:ext cx="11666220" cy="4509346"/>
          </a:xfrm>
        </p:spPr>
        <p:txBody>
          <a:bodyPr>
            <a:noAutofit/>
          </a:bodyPr>
          <a:lstStyle/>
          <a:p>
            <a:r>
              <a:rPr lang="lt-LT" sz="2400" b="1" dirty="0">
                <a:solidFill>
                  <a:srgbClr val="7030A0"/>
                </a:solidFill>
              </a:rPr>
              <a:t>Laikraščių, žurnalų, kitų periodinių bei tęstinių leidinių, knygų, apsakymų, straipsnių ir pan. antraštiniai pavadinimai</a:t>
            </a:r>
            <a:r>
              <a:rPr lang="lt-LT" sz="2400" dirty="0"/>
              <a:t>, kaip ir simboliniai, žodžių junginyje su gimininiu žodžiu ar tekste rašomi su kabutėmis. Pavadinimų pirmasis žodis ir kiti tikriniai žodžiai rašomi iš didžiosios raidės, pvz.: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laikraštis „Literatūra ir menas“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„</a:t>
            </a:r>
            <a:r>
              <a:rPr lang="lt-LT" sz="2800" dirty="0">
                <a:solidFill>
                  <a:srgbClr val="0070C0"/>
                </a:solidFill>
              </a:rPr>
              <a:t> </a:t>
            </a:r>
            <a:r>
              <a:rPr lang="lt-LT" sz="2800" i="1" dirty="0">
                <a:solidFill>
                  <a:srgbClr val="0070C0"/>
                </a:solidFill>
              </a:rPr>
              <a:t>žurnalas „Kultūros barai“</a:t>
            </a:r>
            <a:r>
              <a:rPr lang="lt-LT" sz="2800" dirty="0">
                <a:solidFill>
                  <a:srgbClr val="0070C0"/>
                </a:solidFill>
              </a:rPr>
              <a:t>;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knyga „Lietuvių patarlės ir priežodžiai“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Algirdas Julius Greimas „Iš arti ir iš toli“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Viktorija Daujotytė-</a:t>
            </a:r>
            <a:r>
              <a:rPr lang="lt-LT" sz="2800" i="1" dirty="0" err="1">
                <a:solidFill>
                  <a:srgbClr val="0070C0"/>
                </a:solidFill>
              </a:rPr>
              <a:t>Pakerienė</a:t>
            </a:r>
            <a:r>
              <a:rPr lang="lt-LT" sz="2800" i="1" dirty="0">
                <a:solidFill>
                  <a:srgbClr val="0070C0"/>
                </a:solidFill>
              </a:rPr>
              <a:t> „Kas tu esi, eilėrašti?“</a:t>
            </a:r>
            <a:r>
              <a:rPr lang="lt-LT" sz="2800" dirty="0">
                <a:solidFill>
                  <a:srgbClr val="0070C0"/>
                </a:solidFill>
              </a:rPr>
              <a:t>;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Žemaitės apsakymas „Kaip Jonelis raides pažino“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Maironio eilėraštis „Miškas ūžia“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  <a:r>
              <a:rPr lang="lt-LT" sz="2800" i="1" dirty="0">
                <a:solidFill>
                  <a:srgbClr val="0070C0"/>
                </a:solidFill>
              </a:rPr>
              <a:t> Kęstučio Navako </a:t>
            </a:r>
            <a:r>
              <a:rPr lang="lt-LT" sz="2800" i="1" dirty="0" err="1">
                <a:solidFill>
                  <a:srgbClr val="0070C0"/>
                </a:solidFill>
              </a:rPr>
              <a:t>esė</a:t>
            </a:r>
            <a:r>
              <a:rPr lang="lt-LT" sz="2800" i="1" dirty="0">
                <a:solidFill>
                  <a:srgbClr val="0070C0"/>
                </a:solidFill>
              </a:rPr>
              <a:t> „Žmonių nėra. Nors kartais būna“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epistolinės eseistikos ir eilėraščių knyga „</a:t>
            </a:r>
            <a:r>
              <a:rPr lang="lt-LT" sz="2800" i="1" dirty="0" err="1">
                <a:solidFill>
                  <a:srgbClr val="0070C0"/>
                </a:solidFill>
              </a:rPr>
              <a:t>Lorelei</a:t>
            </a:r>
            <a:r>
              <a:rPr lang="lt-LT" sz="2800" i="1" dirty="0">
                <a:solidFill>
                  <a:srgbClr val="0070C0"/>
                </a:solidFill>
              </a:rPr>
              <a:t>: 66 meilės laiškai + 66 meilės eilėraščiai“.</a:t>
            </a:r>
            <a:r>
              <a:rPr lang="lt-LT" sz="28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356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D6C0D6C-611B-B09E-45A4-BCB02F54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Antraštiniai leidinių pavadinimai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04FDF25-2C7F-B4B6-0E94-B5DED47DF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386060" cy="4023360"/>
          </a:xfrm>
        </p:spPr>
        <p:txBody>
          <a:bodyPr>
            <a:noAutofit/>
          </a:bodyPr>
          <a:lstStyle/>
          <a:p>
            <a:r>
              <a:rPr lang="lt-LT" sz="2400" dirty="0"/>
              <a:t>Komentaras</a:t>
            </a:r>
          </a:p>
          <a:p>
            <a:r>
              <a:rPr lang="lt-LT" sz="2400" dirty="0"/>
              <a:t>Antraštiniai leidinių pavadinimai rašomi su kabutėmis kaip simboliniai net tais atvejais, kai pavadinimas tiesiogiai žymi leidinį, pvz.: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„Dabartinės lietuvių kalbos </a:t>
            </a:r>
            <a:r>
              <a:rPr lang="lt-LT" sz="2800" b="1" i="1" dirty="0">
                <a:solidFill>
                  <a:srgbClr val="0070C0"/>
                </a:solidFill>
              </a:rPr>
              <a:t>gramatika</a:t>
            </a:r>
            <a:r>
              <a:rPr lang="lt-LT" sz="2800" i="1" dirty="0">
                <a:solidFill>
                  <a:srgbClr val="0070C0"/>
                </a:solidFill>
              </a:rPr>
              <a:t>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„Aiškinamasis psichologijos terminų </a:t>
            </a:r>
            <a:r>
              <a:rPr lang="lt-LT" sz="2800" b="1" i="1" dirty="0">
                <a:solidFill>
                  <a:srgbClr val="0070C0"/>
                </a:solidFill>
              </a:rPr>
              <a:t>žodynas</a:t>
            </a:r>
            <a:r>
              <a:rPr lang="lt-LT" sz="2800" i="1" dirty="0">
                <a:solidFill>
                  <a:srgbClr val="0070C0"/>
                </a:solidFill>
              </a:rPr>
              <a:t>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„Technikos </a:t>
            </a:r>
            <a:r>
              <a:rPr lang="lt-LT" sz="2800" b="1" i="1" dirty="0">
                <a:solidFill>
                  <a:srgbClr val="0070C0"/>
                </a:solidFill>
              </a:rPr>
              <a:t>enciklopedija</a:t>
            </a:r>
            <a:r>
              <a:rPr lang="lt-LT" sz="2800" i="1" dirty="0">
                <a:solidFill>
                  <a:srgbClr val="0070C0"/>
                </a:solidFill>
              </a:rPr>
              <a:t>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„Vaiko priežiūros ir ligų </a:t>
            </a:r>
            <a:r>
              <a:rPr lang="lt-LT" sz="2800" b="1" i="1" dirty="0">
                <a:solidFill>
                  <a:srgbClr val="0070C0"/>
                </a:solidFill>
              </a:rPr>
              <a:t>žinynas</a:t>
            </a:r>
            <a:r>
              <a:rPr lang="lt-LT" sz="2800" i="1" dirty="0">
                <a:solidFill>
                  <a:srgbClr val="0070C0"/>
                </a:solidFill>
              </a:rPr>
              <a:t>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„Sodininko </a:t>
            </a:r>
            <a:r>
              <a:rPr lang="lt-LT" sz="2800" b="1" i="1" dirty="0">
                <a:solidFill>
                  <a:srgbClr val="0070C0"/>
                </a:solidFill>
              </a:rPr>
              <a:t>kalendorius</a:t>
            </a:r>
            <a:r>
              <a:rPr lang="lt-LT" sz="2800" i="1" dirty="0">
                <a:solidFill>
                  <a:srgbClr val="0070C0"/>
                </a:solidFill>
              </a:rPr>
              <a:t>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„Valstiečių </a:t>
            </a:r>
            <a:r>
              <a:rPr lang="lt-LT" sz="2800" b="1" i="1" dirty="0">
                <a:solidFill>
                  <a:srgbClr val="0070C0"/>
                </a:solidFill>
              </a:rPr>
              <a:t>laikraštis</a:t>
            </a:r>
            <a:r>
              <a:rPr lang="lt-LT" sz="2800" i="1" dirty="0">
                <a:solidFill>
                  <a:srgbClr val="0070C0"/>
                </a:solidFill>
              </a:rPr>
              <a:t>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„Mamos </a:t>
            </a:r>
            <a:r>
              <a:rPr lang="lt-LT" sz="2800" b="1" i="1" dirty="0">
                <a:solidFill>
                  <a:srgbClr val="0070C0"/>
                </a:solidFill>
              </a:rPr>
              <a:t>žurnalas</a:t>
            </a:r>
            <a:r>
              <a:rPr lang="lt-LT" sz="2800" i="1" dirty="0">
                <a:solidFill>
                  <a:srgbClr val="0070C0"/>
                </a:solidFill>
              </a:rPr>
              <a:t>“.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62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2DACC15-9A9A-625B-1D5A-35E05E4D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Antraštiniai leidinių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633C795-24D4-C010-7A04-B543E0EE1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896600" cy="4023360"/>
          </a:xfrm>
        </p:spPr>
        <p:txBody>
          <a:bodyPr>
            <a:normAutofit/>
          </a:bodyPr>
          <a:lstStyle/>
          <a:p>
            <a:r>
              <a:rPr lang="lt-LT" sz="2600" dirty="0"/>
              <a:t>Tradiciškai be kabučių rašomi šventraščių ir jų pagrindinių dalių pavadinimai, pirmasis jų žodis rašomas iš didžiosios raidės, pvz.: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Biblija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Šventasis raštas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Senasis testamentas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Naujasis testamentas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i="1" dirty="0" err="1">
                <a:solidFill>
                  <a:srgbClr val="0070C0"/>
                </a:solidFill>
              </a:rPr>
              <a:t>Penkiaknygė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Pradžios knyga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Išminties knyga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Patarlių knyga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Apaštalų raštai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Laiškas romiečiams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Pirmas laiškas korintiečiams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endParaRPr lang="lt-LT" sz="2800" dirty="0">
              <a:solidFill>
                <a:srgbClr val="0070C0"/>
              </a:solidFill>
            </a:endParaRPr>
          </a:p>
          <a:p>
            <a:r>
              <a:rPr lang="lt-LT" sz="2800" i="1" dirty="0">
                <a:solidFill>
                  <a:srgbClr val="0070C0"/>
                </a:solidFill>
              </a:rPr>
              <a:t>Koranas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Tora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Talmudas</a:t>
            </a:r>
            <a:r>
              <a:rPr lang="lt-LT" sz="2800" i="1" dirty="0"/>
              <a:t>.</a:t>
            </a:r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2052253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676562F-2F1E-0DF7-576F-283273C03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5400" b="1" dirty="0">
                <a:solidFill>
                  <a:srgbClr val="00B050"/>
                </a:solidFill>
              </a:rPr>
              <a:t>Renginių, meno bei kitokių kūrinių, leidinių ir televizijos bei radijo laidų pavadinimų rašymas</a:t>
            </a:r>
            <a:endParaRPr lang="lt-LT" sz="5400" dirty="0"/>
          </a:p>
        </p:txBody>
      </p:sp>
    </p:spTree>
    <p:extLst>
      <p:ext uri="{BB962C8B-B14F-4D97-AF65-F5344CB8AC3E}">
        <p14:creationId xmlns:p14="http://schemas.microsoft.com/office/powerpoint/2010/main" val="4041331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4EF366E-6071-FAB3-2F86-D13AF4C26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b="1" dirty="0">
                <a:solidFill>
                  <a:srgbClr val="00B050"/>
                </a:solidFill>
              </a:rPr>
              <a:t>Renginių, meno bei kitokių kūrinių, leidinių</a:t>
            </a:r>
            <a:br>
              <a:rPr lang="lt-LT" sz="3600" b="1" dirty="0">
                <a:solidFill>
                  <a:srgbClr val="00B050"/>
                </a:solidFill>
              </a:rPr>
            </a:br>
            <a:r>
              <a:rPr lang="lt-LT" sz="3600" b="1" dirty="0">
                <a:solidFill>
                  <a:srgbClr val="00B050"/>
                </a:solidFill>
              </a:rPr>
              <a:t>ir televizijos bei radijo laidų pavadinimų rašymas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E447414-C3AB-3BD5-553A-9D83502B6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3200" b="1" dirty="0"/>
              <a:t>Renginių ir meno kūrinių </a:t>
            </a:r>
            <a:r>
              <a:rPr lang="lt-LT" sz="3200" dirty="0"/>
              <a:t>pavadinimai rašomi pagal tai, koks yra pavadinimas –  </a:t>
            </a:r>
            <a:r>
              <a:rPr lang="lt-LT" sz="3200" dirty="0">
                <a:solidFill>
                  <a:srgbClr val="7030A0"/>
                </a:solidFill>
              </a:rPr>
              <a:t>tiesioginės reikšmės</a:t>
            </a:r>
            <a:r>
              <a:rPr lang="lt-LT" sz="3200" dirty="0"/>
              <a:t> ar </a:t>
            </a:r>
            <a:r>
              <a:rPr lang="lt-LT" sz="3200" dirty="0">
                <a:solidFill>
                  <a:srgbClr val="7030A0"/>
                </a:solidFill>
              </a:rPr>
              <a:t>simbolinis</a:t>
            </a:r>
            <a:r>
              <a:rPr lang="lt-LT" sz="3200" dirty="0"/>
              <a:t>. </a:t>
            </a:r>
          </a:p>
          <a:p>
            <a:r>
              <a:rPr lang="lt-LT" sz="3200" b="1" dirty="0"/>
              <a:t>Leidinių, spektaklių, filmų, televizijos ir radijo laidų ir pan.  </a:t>
            </a:r>
            <a:r>
              <a:rPr lang="lt-LT" sz="3200" dirty="0"/>
              <a:t>pavadinimai yra antraštiniai – paprastai rašomi kabutėse kaip </a:t>
            </a:r>
            <a:r>
              <a:rPr lang="lt-LT" sz="3200" dirty="0">
                <a:solidFill>
                  <a:srgbClr val="7030A0"/>
                </a:solidFill>
              </a:rPr>
              <a:t>simboliniai</a:t>
            </a:r>
            <a:r>
              <a:rPr lang="lt-LT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7267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8D757D4-DAA2-3AD5-43EF-0D9DCD3BF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b="1" dirty="0">
                <a:solidFill>
                  <a:srgbClr val="00B050"/>
                </a:solidFill>
              </a:rPr>
              <a:t>Renginių pavadinimų rašymas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41394BE-9902-0E57-8C94-AE240D49D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40" y="1737360"/>
            <a:ext cx="11536680" cy="4725663"/>
          </a:xfrm>
        </p:spPr>
        <p:txBody>
          <a:bodyPr>
            <a:normAutofit/>
          </a:bodyPr>
          <a:lstStyle/>
          <a:p>
            <a:r>
              <a:rPr lang="lt-LT" sz="2400" dirty="0"/>
              <a:t>Renginių (festivalių, švenčių, parodų, mugių, konkursų, sporto varžybų ir kt.) </a:t>
            </a:r>
            <a:r>
              <a:rPr lang="lt-LT" sz="2400" b="1" dirty="0">
                <a:solidFill>
                  <a:srgbClr val="7030A0"/>
                </a:solidFill>
              </a:rPr>
              <a:t>tiesioginės reikšmės pavadinimų</a:t>
            </a:r>
            <a:r>
              <a:rPr lang="lt-LT" sz="2400" dirty="0"/>
              <a:t> pirmasis žodis ir kiti tikriniai žodžiai rašomi </a:t>
            </a:r>
            <a:r>
              <a:rPr lang="lt-LT" sz="2400" b="1" dirty="0">
                <a:solidFill>
                  <a:srgbClr val="7030A0"/>
                </a:solidFill>
              </a:rPr>
              <a:t>iš didžiosios </a:t>
            </a:r>
            <a:r>
              <a:rPr lang="lt-LT" sz="2400" dirty="0"/>
              <a:t>raidės, pvz.: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Pažaislio muzikos festivalis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Žagarės vyšnių festivalis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Pasaulio žemaičių dailės paroda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Kaziuko mugė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Aukštųjų mokyklų mugė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 marL="0" indent="0">
              <a:buNone/>
            </a:pPr>
            <a:r>
              <a:rPr lang="lt-LT" sz="2800" i="1" dirty="0">
                <a:solidFill>
                  <a:srgbClr val="0070C0"/>
                </a:solidFill>
              </a:rPr>
              <a:t> Jūros šventė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Pasaulio lietuvių dainų šventė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Pasaulio lietuvių sporto žaidynės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Antikos žinių konkursas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Sutartinių vakaras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Ilgasis penktadienis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Lietuvių kalbos dienos.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73503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61A8A-F538-C08A-969C-4FB48AC71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C0F4C4C-A791-5269-6789-470F4F8F0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220" y="202783"/>
            <a:ext cx="10058400" cy="1450757"/>
          </a:xfrm>
        </p:spPr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Renginių simboliniai pavadinimai 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AAA1B46-CF08-D534-C4CB-DFFB9C1BE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845734"/>
            <a:ext cx="11483340" cy="4516966"/>
          </a:xfrm>
        </p:spPr>
        <p:txBody>
          <a:bodyPr>
            <a:normAutofit/>
          </a:bodyPr>
          <a:lstStyle/>
          <a:p>
            <a:r>
              <a:rPr lang="lt-LT" sz="2400" dirty="0"/>
              <a:t>rašomi kabutėse, jų pirmasis žodis ir kiti tikriniai žodžiai pradedami didžiąja raide, o prieš pavadinimą einantys gimininiai žodžiai (ne sakinio pradžioje) rašomi iš mažosios raidės, pvz.: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paskaita „Elektronikos spindesys ir skurdas“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paskaitų ciklas „Kaip gyvūnai medžioja“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pt-BR" sz="2800" i="1" dirty="0">
                <a:solidFill>
                  <a:srgbClr val="0070C0"/>
                </a:solidFill>
              </a:rPr>
              <a:t>seminaras „Nauja gyvenimo ir sveikatos</a:t>
            </a:r>
            <a:r>
              <a:rPr lang="lt-LT" sz="2800" i="1" dirty="0">
                <a:solidFill>
                  <a:srgbClr val="0070C0"/>
                </a:solidFill>
              </a:rPr>
              <a:t> kokybė“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tarptautinė konferencija „Vertimas: tapatumas, panašumas ir dermė“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festivalis „Bliuzo naktys“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fi-FI" sz="2800" i="1" dirty="0">
                <a:solidFill>
                  <a:srgbClr val="0070C0"/>
                </a:solidFill>
              </a:rPr>
              <a:t>tarptautinis kino festivalis „Kino pavasaris“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041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637FD99-BB26-574A-A083-EC27C846E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220" y="202783"/>
            <a:ext cx="10058400" cy="1450757"/>
          </a:xfrm>
        </p:spPr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Renginių simboliniai pavadinimai 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7514AFE-B5D1-4006-B007-AF8449AB5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845734"/>
            <a:ext cx="11483340" cy="4516966"/>
          </a:xfrm>
        </p:spPr>
        <p:txBody>
          <a:bodyPr>
            <a:normAutofit/>
          </a:bodyPr>
          <a:lstStyle/>
          <a:p>
            <a:r>
              <a:rPr lang="lt-LT" sz="2800" i="1" dirty="0">
                <a:solidFill>
                  <a:srgbClr val="0070C0"/>
                </a:solidFill>
              </a:rPr>
              <a:t>socialinės fotografijos paroda „Draugų kalendorius“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tapybos paroda „Vaizduotės realybė“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tarptautinė žemės ūkio paroda „Ką pasėsi... 2022“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kūrybos vakaras „Gyvenimas kaip graži kelionė“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koncertas „Dainuojančios mamos“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piešinių konkursas „Balta pasaka“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derliaus šventė „Sūduvos kraitė“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akcija „Darom“.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333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AEC6DA2-8544-831A-CCA8-5B11CA15D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Muzikos kūrinių pavadinimai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F0E249F-8BC7-99A7-5AC6-048F6DAB9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866120" cy="4524586"/>
          </a:xfrm>
        </p:spPr>
        <p:txBody>
          <a:bodyPr>
            <a:noAutofit/>
          </a:bodyPr>
          <a:lstStyle/>
          <a:p>
            <a:r>
              <a:rPr lang="lt-LT" sz="2400" dirty="0"/>
              <a:t>Muzikos kūrinių </a:t>
            </a:r>
            <a:r>
              <a:rPr lang="lt-LT" sz="2400" b="1" dirty="0">
                <a:solidFill>
                  <a:srgbClr val="7030A0"/>
                </a:solidFill>
              </a:rPr>
              <a:t>tiesioginės reikšmės </a:t>
            </a:r>
            <a:r>
              <a:rPr lang="lt-LT" sz="2400" dirty="0"/>
              <a:t>tikrinių pavadinimų pirmasis žodis rašomas </a:t>
            </a:r>
            <a:r>
              <a:rPr lang="lt-LT" sz="2400" b="1" dirty="0">
                <a:solidFill>
                  <a:srgbClr val="7030A0"/>
                </a:solidFill>
              </a:rPr>
              <a:t>iš didžiosios raidės</a:t>
            </a:r>
            <a:r>
              <a:rPr lang="lt-LT" sz="2400" dirty="0"/>
              <a:t>, pvz.: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L. Bethoveno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Šeštoji simfonija</a:t>
            </a:r>
            <a:r>
              <a:rPr lang="lt-LT" sz="2800" dirty="0">
                <a:solidFill>
                  <a:srgbClr val="0070C0"/>
                </a:solidFill>
              </a:rPr>
              <a:t>, [</a:t>
            </a:r>
            <a:r>
              <a:rPr lang="lt-LT" sz="2800" i="1" dirty="0">
                <a:solidFill>
                  <a:srgbClr val="0070C0"/>
                </a:solidFill>
              </a:rPr>
              <a:t>J. Bramso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Tragiškoji uvertiūra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P. Čaikovskio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Didžioji sonata G-</a:t>
            </a:r>
            <a:r>
              <a:rPr lang="lt-LT" sz="2800" i="1" dirty="0" err="1">
                <a:solidFill>
                  <a:srgbClr val="0070C0"/>
                </a:solidFill>
              </a:rPr>
              <a:t>dur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Koncertinė fantazija fortepijonui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J. </a:t>
            </a:r>
            <a:r>
              <a:rPr lang="lt-LT" sz="2800" i="1" dirty="0" err="1">
                <a:solidFill>
                  <a:srgbClr val="0070C0"/>
                </a:solidFill>
              </a:rPr>
              <a:t>Haidno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Koncertas trimitui ir orkestrui </a:t>
            </a:r>
            <a:r>
              <a:rPr lang="lt-LT" sz="2800" i="1" dirty="0" err="1">
                <a:solidFill>
                  <a:srgbClr val="0070C0"/>
                </a:solidFill>
              </a:rPr>
              <a:t>Es-dur</a:t>
            </a:r>
            <a:r>
              <a:rPr lang="lt-LT" sz="2800" dirty="0">
                <a:solidFill>
                  <a:srgbClr val="0070C0"/>
                </a:solidFill>
              </a:rPr>
              <a:t>, [</a:t>
            </a:r>
            <a:r>
              <a:rPr lang="lt-LT" sz="2800" i="1" dirty="0">
                <a:solidFill>
                  <a:srgbClr val="0070C0"/>
                </a:solidFill>
              </a:rPr>
              <a:t>E. Balsio</a:t>
            </a:r>
            <a:r>
              <a:rPr lang="lt-LT" sz="2800" dirty="0">
                <a:solidFill>
                  <a:srgbClr val="0070C0"/>
                </a:solidFill>
              </a:rPr>
              <a:t>]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Herojinė poema simfoniniam orkestrui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Dramatinės freskos smuikui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fortepijonui ir orkestrui</a:t>
            </a:r>
            <a:r>
              <a:rPr lang="lt-LT" sz="2800" dirty="0">
                <a:solidFill>
                  <a:srgbClr val="0070C0"/>
                </a:solidFill>
              </a:rPr>
              <a:t>, [</a:t>
            </a:r>
            <a:r>
              <a:rPr lang="lt-LT" sz="2800" i="1" dirty="0">
                <a:solidFill>
                  <a:srgbClr val="0070C0"/>
                </a:solidFill>
              </a:rPr>
              <a:t>F. Bajoro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Variacijos kontrabosui ir styginių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kvartetui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Oginskio polonezas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Fausto </a:t>
            </a:r>
            <a:r>
              <a:rPr lang="lt-LT" sz="2800" i="1" dirty="0" err="1">
                <a:solidFill>
                  <a:srgbClr val="0070C0"/>
                </a:solidFill>
              </a:rPr>
              <a:t>kavatina</a:t>
            </a:r>
            <a:r>
              <a:rPr lang="lt-LT" sz="2800" i="1" dirty="0">
                <a:solidFill>
                  <a:srgbClr val="0070C0"/>
                </a:solidFill>
              </a:rPr>
              <a:t>.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403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6444C97-9659-7F53-3AE0-02EFA6A8A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Muzikos kūrinių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05B69B0-3787-0426-8FF5-AFEFABC7F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690860" cy="4577926"/>
          </a:xfrm>
        </p:spPr>
        <p:txBody>
          <a:bodyPr>
            <a:noAutofit/>
          </a:bodyPr>
          <a:lstStyle/>
          <a:p>
            <a:r>
              <a:rPr lang="lt-LT" sz="2400" dirty="0"/>
              <a:t>Simboliniai pavadinimai rašomi su kabutėmis, </a:t>
            </a:r>
            <a:r>
              <a:rPr lang="pt-BR" sz="2400" dirty="0"/>
              <a:t>pirmasis žodis – iš didžiosios raidės; prieš juos paprastai eina</a:t>
            </a:r>
            <a:r>
              <a:rPr lang="lt-LT" sz="2400" dirty="0"/>
              <a:t> </a:t>
            </a:r>
            <a:r>
              <a:rPr lang="lt-LT" sz="2400" b="1" dirty="0">
                <a:solidFill>
                  <a:srgbClr val="7030A0"/>
                </a:solidFill>
              </a:rPr>
              <a:t>mažąja raide rašomi kūrinio žanrą nusakantys gimininiai žodžiai, vieni arba su tonacijos ar muzikos instrumentų nuorodomis</a:t>
            </a:r>
            <a:r>
              <a:rPr lang="lt-LT" sz="2400" dirty="0"/>
              <a:t>, pvz.: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M. K. Čiurlionio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simfoninė poema „Miške“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J. </a:t>
            </a:r>
            <a:r>
              <a:rPr lang="lt-LT" sz="2800" i="1" dirty="0" err="1">
                <a:solidFill>
                  <a:srgbClr val="0070C0"/>
                </a:solidFill>
              </a:rPr>
              <a:t>Haidno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oratorija „Pasaulio sukūrimas“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A. </a:t>
            </a:r>
            <a:r>
              <a:rPr lang="lt-LT" sz="2800" i="1" dirty="0" err="1">
                <a:solidFill>
                  <a:srgbClr val="0070C0"/>
                </a:solidFill>
              </a:rPr>
              <a:t>Ešpajaus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rapsodija smuikui ir orkestrui „Vengrų melodijos“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J. </a:t>
            </a:r>
            <a:r>
              <a:rPr lang="lt-LT" sz="2800" i="1" dirty="0" err="1">
                <a:solidFill>
                  <a:srgbClr val="0070C0"/>
                </a:solidFill>
              </a:rPr>
              <a:t>Haidno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styginių kvartetas C-</a:t>
            </a:r>
            <a:r>
              <a:rPr lang="lt-LT" sz="2800" i="1" dirty="0" err="1">
                <a:solidFill>
                  <a:srgbClr val="0070C0"/>
                </a:solidFill>
              </a:rPr>
              <a:t>dur</a:t>
            </a:r>
            <a:r>
              <a:rPr lang="lt-LT" sz="2800" i="1" dirty="0">
                <a:solidFill>
                  <a:srgbClr val="0070C0"/>
                </a:solidFill>
              </a:rPr>
              <a:t> „Imperatorius“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liaudies daina „Kalėdų rytą saulė pražydo“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daina „Laužo šviesa“.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809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484DA36-6440-50C0-DC50-22FAD7C66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Dailės kūrinių pavadinimai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8B8B5FF-3AB2-B6BE-A8E8-691EAACE2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638886"/>
          </a:xfrm>
        </p:spPr>
        <p:txBody>
          <a:bodyPr/>
          <a:lstStyle/>
          <a:p>
            <a:r>
              <a:rPr lang="lt-LT" sz="2800" dirty="0"/>
              <a:t>Dailės kūrinių </a:t>
            </a:r>
            <a:r>
              <a:rPr lang="lt-LT" sz="2800" b="1" dirty="0">
                <a:solidFill>
                  <a:srgbClr val="7030A0"/>
                </a:solidFill>
              </a:rPr>
              <a:t>tiesioginės reikšmės pavadinimų </a:t>
            </a:r>
            <a:r>
              <a:rPr lang="lt-LT" sz="2800" dirty="0"/>
              <a:t>pirmasis žodis ir kiti sudaromieji tikriniai žodžiai rašomi iš didžiosios raidės, pvz.: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J. Oleškevičiaus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Mikalojaus Radvilos portretas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A. Vivulskio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Lietuvos valstiečio portretas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V. </a:t>
            </a:r>
            <a:r>
              <a:rPr lang="lt-LT" sz="2800" i="1" dirty="0" err="1">
                <a:solidFill>
                  <a:srgbClr val="0070C0"/>
                </a:solidFill>
              </a:rPr>
              <a:t>Žičkausko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Autoportretas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Vinco Kudirkos paminklas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Vytauto Didžiojo statula.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02603139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1009</Words>
  <Application>Microsoft Office PowerPoint</Application>
  <PresentationFormat>Plačiaekranė</PresentationFormat>
  <Paragraphs>93</Paragraphs>
  <Slides>14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9" baseType="lpstr">
      <vt:lpstr>Abadi</vt:lpstr>
      <vt:lpstr>Aptos</vt:lpstr>
      <vt:lpstr>Aptos Display</vt:lpstr>
      <vt:lpstr>Arial</vt:lpstr>
      <vt:lpstr>„Office“ tema</vt:lpstr>
      <vt:lpstr>Rašybos pastovumas, pokyčiai ir aktualijos Paskaitą remia Valstybinė lietuvių kalbos komisija</vt:lpstr>
      <vt:lpstr>Renginių, meno bei kitokių kūrinių, leidinių ir televizijos bei radijo laidų pavadinimų rašymas</vt:lpstr>
      <vt:lpstr>Renginių, meno bei kitokių kūrinių, leidinių ir televizijos bei radijo laidų pavadinimų rašymas</vt:lpstr>
      <vt:lpstr>Renginių pavadinimų rašymas</vt:lpstr>
      <vt:lpstr>Renginių simboliniai pavadinimai </vt:lpstr>
      <vt:lpstr>Renginių simboliniai pavadinimai </vt:lpstr>
      <vt:lpstr>Muzikos kūrinių pavadinimai</vt:lpstr>
      <vt:lpstr>Muzikos kūrinių pavadinimai</vt:lpstr>
      <vt:lpstr>Dailės kūrinių pavadinimai</vt:lpstr>
      <vt:lpstr>Dailės kūrinių pavadinimai</vt:lpstr>
      <vt:lpstr>Spektaklių, kino, dokumentinių filmų, televizijos ir radijo laidų antraštiniai pavadinimai</vt:lpstr>
      <vt:lpstr>Leidinių pavadinimai</vt:lpstr>
      <vt:lpstr>Antraštiniai leidinių pavadinimai</vt:lpstr>
      <vt:lpstr>Antraštiniai leidinių pavadinimai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Vartotojas</dc:creator>
  <cp:lastModifiedBy>Vartotojas</cp:lastModifiedBy>
  <cp:revision>4</cp:revision>
  <dcterms:created xsi:type="dcterms:W3CDTF">2025-11-18T07:22:38Z</dcterms:created>
  <dcterms:modified xsi:type="dcterms:W3CDTF">2025-11-18T07:26:15Z</dcterms:modified>
</cp:coreProperties>
</file>