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54" r:id="rId2"/>
    <p:sldId id="655" r:id="rId3"/>
    <p:sldId id="617" r:id="rId4"/>
    <p:sldId id="619" r:id="rId5"/>
    <p:sldId id="620" r:id="rId6"/>
    <p:sldId id="648" r:id="rId7"/>
    <p:sldId id="623" r:id="rId8"/>
    <p:sldId id="625" r:id="rId9"/>
    <p:sldId id="626" r:id="rId10"/>
    <p:sldId id="627" r:id="rId11"/>
    <p:sldId id="629" r:id="rId12"/>
    <p:sldId id="630" r:id="rId1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A873E9A-A5B0-06AF-95F5-5C959D0DA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5C49B1D4-23AF-A1BC-D781-FCBD1F9DF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033AE28-6A00-FEDD-8926-69D1253F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97531DC-E170-FFA0-36D2-7E51F2CE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6A4749B-F51E-339A-9F26-810A9B7A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184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CB29B9C-8A75-225C-248B-8AE3F1FB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D9BCCE31-6CF2-FA82-0A0B-9E355F13C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2C48200-64D4-FE85-FCF5-5B6DEEDC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8623818-1018-E78D-DF22-B825B328F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C32CC1F-7CEF-51C3-9B30-37B2A300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703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FE69B657-AB00-E71C-8303-9208BC77E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E04CAA45-D0DE-A283-F5BF-0756D906D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7AA310E-F3F7-005B-FD39-958AA463B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593DD3A-D8C3-121B-F63F-D46A28A22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2C09084-44F6-B1E7-D48B-873A46D7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56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B4B51C5-6F3F-906B-75DA-B693E6923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55E7377-8050-A865-EF84-C59BB35AC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0D7B71D-7E5E-08BE-EB07-20C40E83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46432EA-737F-C18A-3356-E74D1CDE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EA4AEB1-4C29-AB87-637B-26302312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141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F9B4A1D-C025-3C1E-8223-3A90CB7E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3DE941B-A2F2-D515-2276-CBFD84BC1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458FBEF-23EF-2549-8BDA-E15623ADF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392FBA8-753F-4834-7470-DA0269C9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79FA164-5FD8-D2DE-16D4-160584A0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939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0604CB2-3E85-4331-F719-9C39B53F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1A09A10-0D70-F940-3223-A4151D822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C0894946-7E71-6785-CE17-E517C8AD5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5311B851-BDFE-AE9C-5DBA-E616BE74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279004E6-F68C-5C1C-21F9-1EEB43C8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AA65D4C3-0DBC-D12C-D988-86BBC9D2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057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8C6BF63-B7BE-126E-D452-8E43B1413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120680A-05FF-79C5-9950-130749FDF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0E3439A4-DB58-CD5D-B775-367123DA5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045776E5-87E8-D11F-05D1-BB05462F4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3178B8ED-2F06-04BA-8322-26E6222F0A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7A6FF275-3181-7E22-FBC0-2A74B194D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105A634D-738F-BCD4-C052-C8E191E8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0BDF410-4D17-F3C4-69B2-241EA4A70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252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498ABBB-4719-EBC9-BB99-0B4A61128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B9119B8A-4AF3-8D81-643F-B3108C49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218D4A09-5FB3-4E44-979D-C6A7303E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8A2E421-F8F3-7083-19A3-6B9E9082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6957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6DF7DB6A-E222-D260-AF03-C07F40E6A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146FF11C-C089-606A-E409-F817B909F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085E4A26-6270-04BF-EDFA-1B9F7C8B2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785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D9DAB57-5AC6-CDCD-E9A0-8437C78D1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2627AAC-7343-75C4-C7ED-04A27A2B7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C45BE02-8421-A5D4-D69D-F81400D59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3C19985-DA74-F9CD-AE37-A403A3ED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4F9BA48-F958-14F1-0DC9-DF3753013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46D436E4-0B0A-8836-38AB-BF2A1FFD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952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59ECA8-C64D-D6CF-F95F-4EE728D0B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8CB56122-C577-0562-2A4F-FD47A38B1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9A62EDD-AFEC-C684-F659-38ED041A2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861B52D-A3B1-EB00-0DDE-BAAEFF58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47CD328-E431-1CC8-2F19-29817B744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C099D37-1353-9802-DB5F-007FBB41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736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D788DDEE-5AAE-0509-7EB9-4C8D2335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A7489FA-207F-7E6B-5745-A870C54D1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0D000E8-4F1D-27AB-9B4A-3D844AA25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D0E34C1-94B9-88EA-34F6-0FD0CC3B3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CAA348E-7514-8A0E-97C7-11EA1EE97C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235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1592-A199-4C4A-BFFF-8CF901DF37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6000" b="1" dirty="0">
                <a:solidFill>
                  <a:srgbClr val="00B050"/>
                </a:solidFill>
                <a:latin typeface="Abadi" panose="020F0502020204030204" pitchFamily="34" charset="-70"/>
              </a:rPr>
              <a:t>Rašybos pastovumas, pokyčiai ir aktualijos</a:t>
            </a:r>
            <a:br>
              <a:rPr lang="lt-LT" sz="6000" b="1" dirty="0">
                <a:solidFill>
                  <a:srgbClr val="00B050"/>
                </a:solidFill>
                <a:effectLst/>
                <a:latin typeface="Abadi" panose="020F0502020204030204" pitchFamily="34" charset="-70"/>
                <a:ea typeface="Calibri" panose="020F0502020204030204" pitchFamily="34" charset="0"/>
              </a:rPr>
            </a:b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Paskaitą </a:t>
            </a:r>
            <a:r>
              <a:rPr lang="lt-LT" sz="2800" dirty="0">
                <a:solidFill>
                  <a:srgbClr val="222222"/>
                </a:solidFill>
                <a:latin typeface="+mn-lt"/>
              </a:rPr>
              <a:t>remia Valstybinė </a:t>
            </a: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lietuvių kalbos komisija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4E893-0668-4420-9E16-C0A406B6C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8691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lt-LT" dirty="0"/>
              <a:t>doc. dr. </a:t>
            </a:r>
            <a:r>
              <a:rPr lang="lt-LT" sz="3500" b="1" dirty="0">
                <a:latin typeface="Abadi" panose="020B0604020104020204" pitchFamily="34" charset="-70"/>
              </a:rPr>
              <a:t>RASUOLĖ VLADARSKIENĖ</a:t>
            </a:r>
          </a:p>
          <a:p>
            <a:pPr algn="ctr"/>
            <a:r>
              <a:rPr lang="lt-LT" altLang="lt-LT" dirty="0"/>
              <a:t>Lietuvių kalbos instituto vyresn. m. darbuotoja,</a:t>
            </a:r>
            <a:br>
              <a:rPr lang="lt-LT" altLang="lt-LT" dirty="0"/>
            </a:br>
            <a:r>
              <a:rPr lang="lt-LT" altLang="lt-LT" dirty="0"/>
              <a:t>Vilniaus Gedimino technikos universiteto </a:t>
            </a:r>
            <a:br>
              <a:rPr lang="lt-LT" altLang="lt-LT" dirty="0"/>
            </a:br>
            <a:r>
              <a:rPr lang="lt-LT" altLang="lt-LT" dirty="0"/>
              <a:t>Lietuvių kalbos skyriaus ASISTENTĖ</a:t>
            </a:r>
            <a:endParaRPr lang="en-US" altLang="lt-LT" dirty="0"/>
          </a:p>
          <a:p>
            <a:pPr algn="ctr"/>
            <a:r>
              <a:rPr lang="en-US" altLang="lt-LT" dirty="0"/>
              <a:t>202</a:t>
            </a:r>
            <a:r>
              <a:rPr lang="lt-LT" altLang="lt-LT" dirty="0"/>
              <a:t>5</a:t>
            </a:r>
            <a:r>
              <a:rPr lang="en-US" altLang="lt-LT" dirty="0"/>
              <a:t> m. </a:t>
            </a:r>
            <a:r>
              <a:rPr lang="en-US" altLang="lt-LT" dirty="0" err="1"/>
              <a:t>lapkričio</a:t>
            </a:r>
            <a:r>
              <a:rPr lang="en-US" altLang="lt-LT" dirty="0"/>
              <a:t> </a:t>
            </a:r>
            <a:r>
              <a:rPr lang="lt-LT" altLang="lt-LT" dirty="0"/>
              <a:t>13</a:t>
            </a:r>
            <a:r>
              <a:rPr lang="en-US" altLang="lt-LT" dirty="0"/>
              <a:t> d.</a:t>
            </a:r>
            <a:endParaRPr lang="lt-LT" altLang="lt-LT" dirty="0"/>
          </a:p>
          <a:p>
            <a:endParaRPr lang="en-US" dirty="0"/>
          </a:p>
        </p:txBody>
      </p:sp>
      <p:pic>
        <p:nvPicPr>
          <p:cNvPr id="4" name="Picture 2" descr="Valstybinė lietuvių kalbos komisija">
            <a:extLst>
              <a:ext uri="{FF2B5EF4-FFF2-40B4-BE49-F238E27FC236}">
                <a16:creationId xmlns:a16="http://schemas.microsoft.com/office/drawing/2014/main" id="{BA7F7130-7044-0CBB-8856-625CD5A69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173" y="167510"/>
            <a:ext cx="1391012" cy="96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Lietuvių kalbos institutas">
            <a:extLst>
              <a:ext uri="{FF2B5EF4-FFF2-40B4-BE49-F238E27FC236}">
                <a16:creationId xmlns:a16="http://schemas.microsoft.com/office/drawing/2014/main" id="{707D5E11-F591-B882-9320-725A88F2F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092" y="235391"/>
            <a:ext cx="925909" cy="82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radžia">
            <a:extLst>
              <a:ext uri="{FF2B5EF4-FFF2-40B4-BE49-F238E27FC236}">
                <a16:creationId xmlns:a16="http://schemas.microsoft.com/office/drawing/2014/main" id="{2941F3D3-8388-B1AA-2C9E-CBD036D5B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816" y="235391"/>
            <a:ext cx="1516132" cy="718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3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9A1CE19-CE8D-B622-FE2E-40CA0475A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Statinių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777C1C4-F66D-8C63-3618-66E5969F0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608406"/>
          </a:xfrm>
        </p:spPr>
        <p:txBody>
          <a:bodyPr>
            <a:normAutofit/>
          </a:bodyPr>
          <a:lstStyle/>
          <a:p>
            <a:r>
              <a:rPr lang="lt-LT" sz="2800" dirty="0"/>
              <a:t>Tikriniai tiesioginės reikšmės kitų šalių statinių pavadinimai paprastai yra verčiami, pvz.: </a:t>
            </a:r>
          </a:p>
          <a:p>
            <a:r>
              <a:rPr lang="lt-LT" sz="2800" i="1" dirty="0" err="1">
                <a:solidFill>
                  <a:srgbClr val="0070C0"/>
                </a:solidFill>
              </a:rPr>
              <a:t>Juodagalvių</a:t>
            </a:r>
            <a:r>
              <a:rPr lang="lt-LT" sz="2800" i="1" dirty="0">
                <a:solidFill>
                  <a:srgbClr val="0070C0"/>
                </a:solidFill>
              </a:rPr>
              <a:t> namai </a:t>
            </a:r>
            <a:r>
              <a:rPr lang="lt-LT" sz="2800" dirty="0"/>
              <a:t>(</a:t>
            </a:r>
            <a:r>
              <a:rPr lang="lt-LT" sz="2800" dirty="0" err="1"/>
              <a:t>latv</a:t>
            </a:r>
            <a:r>
              <a:rPr lang="lt-LT" sz="2800" dirty="0"/>
              <a:t>. </a:t>
            </a:r>
            <a:r>
              <a:rPr lang="lt-LT" sz="2800" i="1" dirty="0" err="1"/>
              <a:t>Melngalvju</a:t>
            </a:r>
            <a:r>
              <a:rPr lang="lt-LT" sz="2800" i="1" dirty="0"/>
              <a:t> </a:t>
            </a:r>
            <a:r>
              <a:rPr lang="lt-LT" sz="2800" i="1" dirty="0" err="1"/>
              <a:t>nams</a:t>
            </a:r>
            <a:r>
              <a:rPr lang="lt-LT" sz="2800" dirty="0"/>
              <a:t>, Ryga),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Storosios Margaritos bokštas </a:t>
            </a:r>
            <a:r>
              <a:rPr lang="lt-LT" sz="2800" dirty="0"/>
              <a:t>(</a:t>
            </a:r>
            <a:r>
              <a:rPr lang="lt-LT" sz="2800" dirty="0" err="1"/>
              <a:t>est</a:t>
            </a:r>
            <a:r>
              <a:rPr lang="lt-LT" sz="2800" dirty="0"/>
              <a:t>. </a:t>
            </a:r>
            <a:r>
              <a:rPr lang="lt-LT" sz="2800" i="1" dirty="0" err="1"/>
              <a:t>Paks</a:t>
            </a:r>
            <a:r>
              <a:rPr lang="lt-LT" sz="2800" i="1" dirty="0"/>
              <a:t> </a:t>
            </a:r>
            <a:r>
              <a:rPr lang="lt-LT" sz="2800" i="1" dirty="0" err="1"/>
              <a:t>Margareeta</a:t>
            </a:r>
            <a:r>
              <a:rPr lang="lt-LT" sz="2800" dirty="0"/>
              <a:t>)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Karališkoji Vavelio pilis </a:t>
            </a:r>
            <a:r>
              <a:rPr lang="lt-LT" sz="2800" dirty="0"/>
              <a:t>(lenk. </a:t>
            </a:r>
            <a:r>
              <a:rPr lang="lt-LT" sz="2800" i="1" dirty="0" err="1"/>
              <a:t>Zamek</a:t>
            </a:r>
            <a:r>
              <a:rPr lang="lt-LT" sz="2800" i="1" dirty="0"/>
              <a:t> </a:t>
            </a:r>
            <a:r>
              <a:rPr lang="lt-LT" sz="2800" i="1" dirty="0" err="1"/>
              <a:t>Krolewski</a:t>
            </a:r>
            <a:r>
              <a:rPr lang="lt-LT" sz="2800" i="1" dirty="0"/>
              <a:t> na </a:t>
            </a:r>
            <a:r>
              <a:rPr lang="lt-LT" sz="2800" i="1" dirty="0" err="1"/>
              <a:t>Wawelu</a:t>
            </a:r>
            <a:r>
              <a:rPr lang="lt-LT" sz="2800" dirty="0"/>
              <a:t>)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Laisvės bokštas </a:t>
            </a:r>
            <a:r>
              <a:rPr lang="lt-LT" sz="2800" dirty="0"/>
              <a:t>(angl. </a:t>
            </a:r>
            <a:r>
              <a:rPr lang="lt-LT" sz="2800" i="1" dirty="0" err="1"/>
              <a:t>Freedom</a:t>
            </a:r>
            <a:r>
              <a:rPr lang="lt-LT" sz="2800" i="1" dirty="0"/>
              <a:t> </a:t>
            </a:r>
            <a:r>
              <a:rPr lang="lt-LT" sz="2800" i="1" dirty="0" err="1"/>
              <a:t>Tower</a:t>
            </a:r>
            <a:r>
              <a:rPr lang="lt-LT" sz="2800" dirty="0"/>
              <a:t>),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Didžioji </a:t>
            </a:r>
            <a:r>
              <a:rPr lang="lt-LT" sz="2800" i="1" dirty="0" err="1">
                <a:solidFill>
                  <a:srgbClr val="0070C0"/>
                </a:solidFill>
              </a:rPr>
              <a:t>Defanso</a:t>
            </a:r>
            <a:r>
              <a:rPr lang="lt-LT" sz="2800" i="1" dirty="0">
                <a:solidFill>
                  <a:srgbClr val="0070C0"/>
                </a:solidFill>
              </a:rPr>
              <a:t> arka </a:t>
            </a:r>
            <a:r>
              <a:rPr lang="lt-LT" sz="2800" dirty="0"/>
              <a:t>(</a:t>
            </a:r>
            <a:r>
              <a:rPr lang="lt-LT" sz="2800" dirty="0" err="1"/>
              <a:t>pranc</a:t>
            </a:r>
            <a:r>
              <a:rPr lang="lt-LT" sz="2800" dirty="0"/>
              <a:t>. </a:t>
            </a:r>
            <a:r>
              <a:rPr lang="lt-LT" sz="2800" i="1" dirty="0" err="1"/>
              <a:t>Grand</a:t>
            </a:r>
            <a:r>
              <a:rPr lang="lt-LT" sz="2800" i="1" dirty="0"/>
              <a:t> </a:t>
            </a:r>
            <a:r>
              <a:rPr lang="lt-LT" sz="2800" i="1" dirty="0" err="1"/>
              <a:t>Arche</a:t>
            </a:r>
            <a:r>
              <a:rPr lang="lt-LT" sz="2800" i="1" dirty="0"/>
              <a:t> de </a:t>
            </a:r>
            <a:r>
              <a:rPr lang="lt-LT" sz="2800" i="1" dirty="0" err="1"/>
              <a:t>la</a:t>
            </a:r>
            <a:r>
              <a:rPr lang="lt-LT" sz="2800" i="1" dirty="0"/>
              <a:t> </a:t>
            </a:r>
            <a:r>
              <a:rPr lang="lt-LT" sz="2800" i="1" dirty="0" err="1"/>
              <a:t>Defense</a:t>
            </a:r>
            <a:r>
              <a:rPr lang="lt-LT" sz="2800" dirty="0"/>
              <a:t>),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Karališkasis tarpeklio tiltas </a:t>
            </a:r>
            <a:r>
              <a:rPr lang="lt-LT" sz="2800" dirty="0"/>
              <a:t>(angl. </a:t>
            </a:r>
            <a:r>
              <a:rPr lang="lt-LT" sz="2800" i="1" dirty="0"/>
              <a:t>Royal </a:t>
            </a:r>
            <a:r>
              <a:rPr lang="lt-LT" sz="2800" i="1" dirty="0" err="1"/>
              <a:t>Gorge</a:t>
            </a:r>
            <a:r>
              <a:rPr lang="lt-LT" sz="2800" i="1" dirty="0"/>
              <a:t> </a:t>
            </a:r>
            <a:r>
              <a:rPr lang="lt-LT" sz="2800" i="1" dirty="0" err="1"/>
              <a:t>Bridge</a:t>
            </a:r>
            <a:r>
              <a:rPr lang="lt-LT" sz="2800" dirty="0"/>
              <a:t>),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Raudonoji rotušė </a:t>
            </a:r>
            <a:r>
              <a:rPr lang="lt-LT" sz="2800" dirty="0"/>
              <a:t>(vok. </a:t>
            </a:r>
            <a:r>
              <a:rPr lang="lt-LT" sz="2800" i="1" dirty="0" err="1"/>
              <a:t>Rotes</a:t>
            </a:r>
            <a:r>
              <a:rPr lang="lt-LT" sz="2800" i="1" dirty="0"/>
              <a:t> </a:t>
            </a:r>
            <a:r>
              <a:rPr lang="lt-LT" sz="2800" i="1" dirty="0" err="1"/>
              <a:t>Rathaus</a:t>
            </a:r>
            <a:r>
              <a:rPr lang="lt-LT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38083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5FF54BB-A6BF-BE9B-CBD9-8D62F0992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Statinių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2E31115-74BD-19E4-EFFA-64D3E2B57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800" dirty="0"/>
              <a:t>Religinių pastatų tikrinių pavadinimų pirmasis žodis ir visi kiti sudaromieji tikriniai žodžiai rašomi iš didžiosios raidės, pvz.: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Šv. apaštalo evangelisto Mato bažnyčia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Šv. apaštalų Petro ir Povilo arkikatedra bazilika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Šv. Juozapo Darbininko bažnyčia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Švč. Mergelės Marijos ėmimo į dangų bažnyčia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Palaimintojo Jurgio Matulaičio koplyčia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876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8E11487-6ADC-D75A-9BF6-FAA1A2D73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Statinių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FCCCCDC-D4AF-3E3D-9C94-552339EAF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lt-LT" sz="2800" dirty="0"/>
              <a:t>Religiniuose tekstuose maldos namų pavadinimuose vartojami išskirtinės reikšmės objektų ir religinių įvykių pavadinimai </a:t>
            </a:r>
            <a:r>
              <a:rPr lang="lt-LT" sz="2800" dirty="0">
                <a:solidFill>
                  <a:srgbClr val="7030A0"/>
                </a:solidFill>
              </a:rPr>
              <a:t>pagal stilistinio didžiųjų raidžių vartojimo taisyklę gali būti rašomi iš didžiųjų raidžių</a:t>
            </a:r>
            <a:r>
              <a:rPr lang="lt-LT" sz="2800" dirty="0"/>
              <a:t>, pvz.: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Utenos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Dievo </a:t>
            </a:r>
            <a:r>
              <a:rPr lang="lt-LT" sz="2800" b="1" i="1" dirty="0">
                <a:solidFill>
                  <a:srgbClr val="0070C0"/>
                </a:solidFill>
              </a:rPr>
              <a:t>A</a:t>
            </a:r>
            <a:r>
              <a:rPr lang="lt-LT" sz="2800" i="1" dirty="0">
                <a:solidFill>
                  <a:srgbClr val="0070C0"/>
                </a:solidFill>
              </a:rPr>
              <a:t>pvaizdos bažnyčia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Merkinės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Švč. Mergelės Marijos </a:t>
            </a:r>
            <a:r>
              <a:rPr lang="lt-LT" sz="2800" b="1" i="1" dirty="0">
                <a:solidFill>
                  <a:srgbClr val="0070C0"/>
                </a:solidFill>
              </a:rPr>
              <a:t>Ė</a:t>
            </a:r>
            <a:r>
              <a:rPr lang="lt-LT" sz="2800" i="1" dirty="0">
                <a:solidFill>
                  <a:srgbClr val="0070C0"/>
                </a:solidFill>
              </a:rPr>
              <a:t>mimo į </a:t>
            </a:r>
            <a:r>
              <a:rPr lang="lt-LT" sz="2800" b="1" i="1" dirty="0">
                <a:solidFill>
                  <a:srgbClr val="0070C0"/>
                </a:solidFill>
              </a:rPr>
              <a:t>D</a:t>
            </a:r>
            <a:r>
              <a:rPr lang="lt-LT" sz="2800" i="1" dirty="0">
                <a:solidFill>
                  <a:srgbClr val="0070C0"/>
                </a:solidFill>
              </a:rPr>
              <a:t>angų bažnyčia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dirty="0">
                <a:solidFill>
                  <a:srgbClr val="0070C0"/>
                </a:solidFill>
              </a:rPr>
              <a:t>[</a:t>
            </a:r>
            <a:r>
              <a:rPr lang="lt-LT" sz="2800" i="1" dirty="0">
                <a:solidFill>
                  <a:srgbClr val="0070C0"/>
                </a:solidFill>
              </a:rPr>
              <a:t>Romos</a:t>
            </a:r>
            <a:r>
              <a:rPr lang="lt-LT" sz="2800" dirty="0">
                <a:solidFill>
                  <a:srgbClr val="0070C0"/>
                </a:solidFill>
              </a:rPr>
              <a:t>] </a:t>
            </a:r>
            <a:r>
              <a:rPr lang="lt-LT" sz="2800" i="1" dirty="0">
                <a:solidFill>
                  <a:srgbClr val="0070C0"/>
                </a:solidFill>
              </a:rPr>
              <a:t>Švč. Mergelės Marijos </a:t>
            </a:r>
            <a:r>
              <a:rPr lang="lt-LT" sz="2800" b="1" i="1" dirty="0">
                <a:solidFill>
                  <a:srgbClr val="0070C0"/>
                </a:solidFill>
              </a:rPr>
              <a:t>Š</a:t>
            </a:r>
            <a:r>
              <a:rPr lang="lt-LT" sz="2800" i="1" dirty="0">
                <a:solidFill>
                  <a:srgbClr val="0070C0"/>
                </a:solidFill>
              </a:rPr>
              <a:t>ventajame </a:t>
            </a:r>
            <a:r>
              <a:rPr lang="lt-LT" sz="2800" b="1" i="1" dirty="0">
                <a:solidFill>
                  <a:srgbClr val="0070C0"/>
                </a:solidFill>
              </a:rPr>
              <a:t>K</a:t>
            </a:r>
            <a:r>
              <a:rPr lang="lt-LT" sz="2800" i="1" dirty="0">
                <a:solidFill>
                  <a:srgbClr val="0070C0"/>
                </a:solidFill>
              </a:rPr>
              <a:t>alne bažnyčia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Šventojo </a:t>
            </a:r>
            <a:r>
              <a:rPr lang="lt-LT" sz="2800" b="1" i="1" dirty="0">
                <a:solidFill>
                  <a:srgbClr val="0070C0"/>
                </a:solidFill>
              </a:rPr>
              <a:t>K</a:t>
            </a:r>
            <a:r>
              <a:rPr lang="lt-LT" sz="2800" i="1" dirty="0">
                <a:solidFill>
                  <a:srgbClr val="0070C0"/>
                </a:solidFill>
              </a:rPr>
              <a:t>ryžiaus bazilika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020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A751E15-08F9-A1AB-E04A-4190BF29F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6000" b="1" dirty="0">
                <a:solidFill>
                  <a:srgbClr val="00B050"/>
                </a:solidFill>
              </a:rPr>
              <a:t>Statinių vardų ir pavadinimų rašymas</a:t>
            </a:r>
          </a:p>
        </p:txBody>
      </p:sp>
    </p:spTree>
    <p:extLst>
      <p:ext uri="{BB962C8B-B14F-4D97-AF65-F5344CB8AC3E}">
        <p14:creationId xmlns:p14="http://schemas.microsoft.com/office/powerpoint/2010/main" val="400201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4A8ABC4-ADD9-F709-22C2-563E8762F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Statinių vardai ir pavadinimai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ACFA4A6-CAAD-4034-6447-E76E0371F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515600" cy="4463626"/>
          </a:xfrm>
        </p:spPr>
        <p:txBody>
          <a:bodyPr>
            <a:noAutofit/>
          </a:bodyPr>
          <a:lstStyle/>
          <a:p>
            <a:pPr indent="-108000">
              <a:lnSpc>
                <a:spcPct val="120000"/>
              </a:lnSpc>
            </a:pPr>
            <a:r>
              <a:rPr lang="lt-LT" sz="2800" b="1" dirty="0"/>
              <a:t>Tikriniai statinių vardai </a:t>
            </a:r>
            <a:r>
              <a:rPr lang="lt-LT" sz="2800" dirty="0"/>
              <a:t>(paprastai vienažodžiai, vartojami be gimininių žodžių) rašomi </a:t>
            </a:r>
            <a:r>
              <a:rPr lang="lt-LT" sz="2800" dirty="0">
                <a:solidFill>
                  <a:srgbClr val="7030A0"/>
                </a:solidFill>
              </a:rPr>
              <a:t>iš didžiosios raidės</a:t>
            </a:r>
            <a:r>
              <a:rPr lang="lt-LT" sz="2800" dirty="0"/>
              <a:t>, </a:t>
            </a:r>
          </a:p>
          <a:p>
            <a:pPr indent="-108000">
              <a:lnSpc>
                <a:spcPct val="120000"/>
              </a:lnSpc>
            </a:pPr>
            <a:r>
              <a:rPr lang="lt-LT" sz="2800" dirty="0"/>
              <a:t>o </a:t>
            </a:r>
            <a:r>
              <a:rPr lang="lt-LT" sz="2800" b="1" dirty="0"/>
              <a:t>pavadinimai</a:t>
            </a:r>
            <a:r>
              <a:rPr lang="lt-LT" sz="2800" dirty="0"/>
              <a:t> (susidedantys iš dviejų ar daugiau žodžių ir vartojami su gimininiais žodžiais) rašomi pagal tas pačias taisykles </a:t>
            </a:r>
            <a:r>
              <a:rPr lang="lt-LT" sz="2800" dirty="0">
                <a:solidFill>
                  <a:srgbClr val="7030A0"/>
                </a:solidFill>
              </a:rPr>
              <a:t>kaip įstaigų, įmonių ir organizacijų pavadinimai</a:t>
            </a:r>
            <a:r>
              <a:rPr lang="lt-LT" sz="2800" dirty="0"/>
              <a:t>, t. y. kaip tiesioginės reikšmės pavadinimai didžiąja raide pradedant tik pirmąjį žodį ir pavadinime esančius tikrinius vardus arba kaip simboliniai rašomi kabutėse ar kitokiu šriftu.</a:t>
            </a:r>
          </a:p>
        </p:txBody>
      </p:sp>
    </p:spTree>
    <p:extLst>
      <p:ext uri="{BB962C8B-B14F-4D97-AF65-F5344CB8AC3E}">
        <p14:creationId xmlns:p14="http://schemas.microsoft.com/office/powerpoint/2010/main" val="2666332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E3B88E9-A14D-4F13-3231-09383CF5A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Statinių vardų rašymas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A9B7D81-B618-D9A2-97DF-40869A1B6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646506"/>
          </a:xfrm>
        </p:spPr>
        <p:txBody>
          <a:bodyPr>
            <a:normAutofit lnSpcReduction="10000"/>
          </a:bodyPr>
          <a:lstStyle/>
          <a:p>
            <a:r>
              <a:rPr lang="lt-LT" sz="2400" dirty="0"/>
              <a:t>Rūmų, architektūros paminklų, muziejų, salių, kitų statinių  </a:t>
            </a:r>
            <a:r>
              <a:rPr lang="lt-LT" sz="2400" b="1" dirty="0">
                <a:solidFill>
                  <a:srgbClr val="7030A0"/>
                </a:solidFill>
              </a:rPr>
              <a:t>vardai</a:t>
            </a:r>
            <a:r>
              <a:rPr lang="lt-LT" sz="2400" dirty="0">
                <a:solidFill>
                  <a:srgbClr val="7030A0"/>
                </a:solidFill>
              </a:rPr>
              <a:t> </a:t>
            </a:r>
            <a:r>
              <a:rPr lang="lt-LT" sz="2400" dirty="0">
                <a:solidFill>
                  <a:schemeClr val="tx1"/>
                </a:solidFill>
              </a:rPr>
              <a:t>ir</a:t>
            </a:r>
            <a:r>
              <a:rPr lang="lt-LT" sz="2400" dirty="0">
                <a:solidFill>
                  <a:srgbClr val="7030A0"/>
                </a:solidFill>
              </a:rPr>
              <a:t> </a:t>
            </a:r>
            <a:r>
              <a:rPr lang="lt-LT" sz="2400" b="1" dirty="0">
                <a:solidFill>
                  <a:srgbClr val="7030A0"/>
                </a:solidFill>
              </a:rPr>
              <a:t>tikrinių pavadinimų </a:t>
            </a:r>
            <a:r>
              <a:rPr lang="lt-LT" sz="2400" dirty="0"/>
              <a:t>pirmasis bei kiti sudaromieji tikriniai žodžiai rašomi </a:t>
            </a:r>
            <a:r>
              <a:rPr lang="lt-LT" sz="2400" dirty="0">
                <a:solidFill>
                  <a:srgbClr val="7030A0"/>
                </a:solidFill>
              </a:rPr>
              <a:t>iš </a:t>
            </a:r>
            <a:r>
              <a:rPr lang="lt-LT" sz="2400" b="1" dirty="0">
                <a:solidFill>
                  <a:srgbClr val="7030A0"/>
                </a:solidFill>
              </a:rPr>
              <a:t>didžiosios raidės</a:t>
            </a:r>
            <a:r>
              <a:rPr lang="lt-LT" sz="2400" dirty="0"/>
              <a:t>, pvz.: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Luvras </a:t>
            </a:r>
            <a:r>
              <a:rPr lang="lt-LT" sz="2800" dirty="0"/>
              <a:t>(muziejus Paryžiuje), </a:t>
            </a:r>
          </a:p>
          <a:p>
            <a:r>
              <a:rPr lang="lt-LT" sz="2800" i="1" dirty="0" err="1">
                <a:solidFill>
                  <a:srgbClr val="0070C0"/>
                </a:solidFill>
              </a:rPr>
              <a:t>Kapitolijus</a:t>
            </a:r>
            <a:r>
              <a:rPr lang="lt-LT" sz="2800" i="1" dirty="0"/>
              <a:t> </a:t>
            </a:r>
            <a:r>
              <a:rPr lang="lt-LT" sz="2800" dirty="0"/>
              <a:t>(JAV parlamento būstinė), </a:t>
            </a:r>
          </a:p>
          <a:p>
            <a:r>
              <a:rPr lang="lt-LT" sz="2800" i="1" dirty="0" err="1">
                <a:solidFill>
                  <a:srgbClr val="0070C0"/>
                </a:solidFill>
              </a:rPr>
              <a:t>Koliziejus</a:t>
            </a:r>
            <a:r>
              <a:rPr lang="lt-LT" sz="2800" i="1" dirty="0">
                <a:solidFill>
                  <a:srgbClr val="0070C0"/>
                </a:solidFill>
              </a:rPr>
              <a:t> </a:t>
            </a:r>
            <a:r>
              <a:rPr lang="lt-LT" sz="2800" dirty="0"/>
              <a:t>(amfiteatras Romoje), </a:t>
            </a:r>
          </a:p>
          <a:p>
            <a:r>
              <a:rPr lang="lt-LT" sz="2800" i="1" dirty="0" err="1">
                <a:solidFill>
                  <a:srgbClr val="0070C0"/>
                </a:solidFill>
              </a:rPr>
              <a:t>Partenonas</a:t>
            </a:r>
            <a:r>
              <a:rPr lang="lt-LT" sz="2800" i="1" dirty="0"/>
              <a:t> </a:t>
            </a:r>
            <a:r>
              <a:rPr lang="lt-LT" sz="2800" dirty="0"/>
              <a:t>(šventykla Atėnuose),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Reichstagas </a:t>
            </a:r>
            <a:r>
              <a:rPr lang="lt-LT" sz="2800" dirty="0"/>
              <a:t>(parlamento pastatas Berlyne), </a:t>
            </a:r>
          </a:p>
          <a:p>
            <a:r>
              <a:rPr lang="lt-LT" sz="2800" i="1" dirty="0" err="1">
                <a:solidFill>
                  <a:srgbClr val="0070C0"/>
                </a:solidFill>
              </a:rPr>
              <a:t>Tadž</a:t>
            </a:r>
            <a:r>
              <a:rPr lang="lt-LT" sz="2800" i="1" dirty="0">
                <a:solidFill>
                  <a:srgbClr val="0070C0"/>
                </a:solidFill>
              </a:rPr>
              <a:t> </a:t>
            </a:r>
            <a:r>
              <a:rPr lang="lt-LT" sz="2800" i="1" dirty="0" err="1">
                <a:solidFill>
                  <a:srgbClr val="0070C0"/>
                </a:solidFill>
              </a:rPr>
              <a:t>Mahalis</a:t>
            </a:r>
            <a:r>
              <a:rPr lang="lt-LT" sz="2800" i="1" dirty="0">
                <a:solidFill>
                  <a:srgbClr val="0070C0"/>
                </a:solidFill>
              </a:rPr>
              <a:t> </a:t>
            </a:r>
            <a:r>
              <a:rPr lang="lt-LT" sz="2800" dirty="0"/>
              <a:t>(mauzoliejus Indijoje),</a:t>
            </a:r>
          </a:p>
          <a:p>
            <a:r>
              <a:rPr lang="lt-LT" sz="2800" i="1" dirty="0" err="1">
                <a:solidFill>
                  <a:srgbClr val="0070C0"/>
                </a:solidFill>
              </a:rPr>
              <a:t>Burdž</a:t>
            </a:r>
            <a:r>
              <a:rPr lang="lt-LT" sz="2800" i="1" dirty="0">
                <a:solidFill>
                  <a:srgbClr val="0070C0"/>
                </a:solidFill>
              </a:rPr>
              <a:t> </a:t>
            </a:r>
            <a:r>
              <a:rPr lang="lt-LT" sz="2800" i="1" dirty="0" err="1">
                <a:solidFill>
                  <a:srgbClr val="0070C0"/>
                </a:solidFill>
              </a:rPr>
              <a:t>Chalifa</a:t>
            </a:r>
            <a:r>
              <a:rPr lang="lt-LT" sz="2800" i="1" dirty="0">
                <a:solidFill>
                  <a:srgbClr val="0070C0"/>
                </a:solidFill>
              </a:rPr>
              <a:t> </a:t>
            </a:r>
            <a:r>
              <a:rPr lang="lt-LT" sz="2800" dirty="0"/>
              <a:t>(dangoraižis Dubajuje).</a:t>
            </a:r>
          </a:p>
        </p:txBody>
      </p:sp>
    </p:spTree>
    <p:extLst>
      <p:ext uri="{BB962C8B-B14F-4D97-AF65-F5344CB8AC3E}">
        <p14:creationId xmlns:p14="http://schemas.microsoft.com/office/powerpoint/2010/main" val="408047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FAB40A3-8A98-0E63-8086-9F515A99F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Statinių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0EA67F6-81BB-5000-C769-2ACAD2010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637520" cy="4724400"/>
          </a:xfrm>
        </p:spPr>
        <p:txBody>
          <a:bodyPr>
            <a:noAutofit/>
          </a:bodyPr>
          <a:lstStyle/>
          <a:p>
            <a:r>
              <a:rPr lang="lt-LT" sz="2800" i="1" dirty="0">
                <a:solidFill>
                  <a:srgbClr val="0070C0"/>
                </a:solidFill>
              </a:rPr>
              <a:t>Aukštutinė pilis </a:t>
            </a:r>
            <a:r>
              <a:rPr lang="lt-LT" sz="2800" dirty="0"/>
              <a:t>(arba </a:t>
            </a:r>
            <a:r>
              <a:rPr lang="lt-LT" sz="2800" i="1" dirty="0">
                <a:solidFill>
                  <a:srgbClr val="0070C0"/>
                </a:solidFill>
              </a:rPr>
              <a:t>Gedimino pilis</a:t>
            </a:r>
            <a:r>
              <a:rPr lang="lt-LT" sz="2800" dirty="0">
                <a:solidFill>
                  <a:srgbClr val="0070C0"/>
                </a:solidFill>
              </a:rPr>
              <a:t>),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Perkūno namai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Radvilų rūmai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Kauno rotušė,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Senasis arsenalas,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Siesikų dvaro rūmai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Tytuvėnų bažnyčios ir vienuolyno ansamblis.  </a:t>
            </a:r>
          </a:p>
        </p:txBody>
      </p:sp>
    </p:spTree>
    <p:extLst>
      <p:ext uri="{BB962C8B-B14F-4D97-AF65-F5344CB8AC3E}">
        <p14:creationId xmlns:p14="http://schemas.microsoft.com/office/powerpoint/2010/main" val="2498859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9687747-964A-D5CD-3631-61F3A7077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Statinių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61B4164-B6F0-8DE5-13C3-5539C8C4F5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2520" y="1845735"/>
            <a:ext cx="4937760" cy="4023360"/>
          </a:xfrm>
        </p:spPr>
        <p:txBody>
          <a:bodyPr>
            <a:normAutofit/>
          </a:bodyPr>
          <a:lstStyle/>
          <a:p>
            <a:r>
              <a:rPr lang="lt-LT" sz="2800" i="1" dirty="0">
                <a:solidFill>
                  <a:srgbClr val="0070C0"/>
                </a:solidFill>
              </a:rPr>
              <a:t>Grigiškių akvedukas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Rusnės estakada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Karaliaus Mindaugo tiltas,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Aleksoto tiltas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 marL="0" indent="0">
              <a:buNone/>
            </a:pPr>
            <a:r>
              <a:rPr lang="lt-LT" sz="2800" i="1" dirty="0">
                <a:solidFill>
                  <a:srgbClr val="0070C0"/>
                </a:solidFill>
              </a:rPr>
              <a:t> Baltasis tiltas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Merkinės piramidė</a:t>
            </a:r>
            <a:endParaRPr lang="lt-LT" sz="2800" dirty="0">
              <a:solidFill>
                <a:srgbClr val="0070C0"/>
              </a:solidFill>
            </a:endParaRP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EC51F368-6226-C82B-6C1D-547CBB8D0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555065"/>
          </a:xfrm>
        </p:spPr>
        <p:txBody>
          <a:bodyPr>
            <a:noAutofit/>
          </a:bodyPr>
          <a:lstStyle/>
          <a:p>
            <a:r>
              <a:rPr lang="lt-LT" sz="2800" i="1" dirty="0">
                <a:solidFill>
                  <a:srgbClr val="0070C0"/>
                </a:solidFill>
              </a:rPr>
              <a:t>Brandenburgo vartai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dirty="0">
                <a:solidFill>
                  <a:srgbClr val="0070C0"/>
                </a:solidFill>
              </a:rPr>
              <a:t> </a:t>
            </a:r>
            <a:r>
              <a:rPr lang="lt-LT" sz="2800" i="1" dirty="0" err="1">
                <a:solidFill>
                  <a:srgbClr val="0070C0"/>
                </a:solidFill>
              </a:rPr>
              <a:t>Cheopso</a:t>
            </a:r>
            <a:r>
              <a:rPr lang="lt-LT" sz="2800" i="1" dirty="0">
                <a:solidFill>
                  <a:srgbClr val="0070C0"/>
                </a:solidFill>
              </a:rPr>
              <a:t> piramidė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Didžioji kinų siena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Pizos bokštas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Triumfo arka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 err="1">
                <a:solidFill>
                  <a:srgbClr val="0070C0"/>
                </a:solidFill>
              </a:rPr>
              <a:t>Vazario</a:t>
            </a:r>
            <a:r>
              <a:rPr lang="lt-LT" sz="2800" i="1" dirty="0">
                <a:solidFill>
                  <a:srgbClr val="0070C0"/>
                </a:solidFill>
              </a:rPr>
              <a:t> koridorius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Karališkasis tiltas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Tūkstantmečio tiltas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879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DC9F7AF-B461-649A-B864-52559205C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Salių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B9DFEA8-D79B-D7C9-B5FC-1B405D3E4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-108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Baltoji salė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 indent="-108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Konstitucijos salė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 indent="-108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Sosto salė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 indent="-108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Teatro salė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 indent="-108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Veidrodžių salė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 indent="-108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Didžioji renesansinė salė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 indent="-108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Mažoji aula.</a:t>
            </a:r>
            <a:endParaRPr lang="lt-LT" sz="2800" dirty="0">
              <a:solidFill>
                <a:srgbClr val="0070C0"/>
              </a:solidFill>
            </a:endParaRPr>
          </a:p>
          <a:p>
            <a:pPr indent="-108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662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876F63-01D4-FD82-09C9-81756BABD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Simboliniai statinių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A8FB4CD-C7B9-498A-DE56-C9097AB47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880" y="1845734"/>
            <a:ext cx="10546080" cy="4410286"/>
          </a:xfrm>
        </p:spPr>
        <p:txBody>
          <a:bodyPr>
            <a:normAutofit lnSpcReduction="10000"/>
          </a:bodyPr>
          <a:lstStyle/>
          <a:p>
            <a:r>
              <a:rPr lang="lt-LT" sz="2800" dirty="0"/>
              <a:t>Simboliniai statinių pavadinimai rašomi kabutėse iš didžiosios raidės, pvz.:</a:t>
            </a:r>
          </a:p>
          <a:p>
            <a:r>
              <a:rPr lang="lt-LT" sz="2800" b="1" i="1" dirty="0">
                <a:solidFill>
                  <a:srgbClr val="0070C0"/>
                </a:solidFill>
              </a:rPr>
              <a:t>„</a:t>
            </a:r>
            <a:r>
              <a:rPr lang="lt-LT" sz="2800" b="1" i="1" dirty="0" err="1">
                <a:solidFill>
                  <a:srgbClr val="0070C0"/>
                </a:solidFill>
              </a:rPr>
              <a:t>Utenio</a:t>
            </a:r>
            <a:r>
              <a:rPr lang="lt-LT" sz="2800" b="1" i="1" dirty="0">
                <a:solidFill>
                  <a:srgbClr val="0070C0"/>
                </a:solidFill>
              </a:rPr>
              <a:t>“ </a:t>
            </a:r>
            <a:r>
              <a:rPr lang="lt-LT" sz="2800" i="1" dirty="0">
                <a:solidFill>
                  <a:srgbClr val="0070C0"/>
                </a:solidFill>
              </a:rPr>
              <a:t>stadionas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koncertų salė </a:t>
            </a:r>
            <a:r>
              <a:rPr lang="lt-LT" sz="2800" b="1" i="1" dirty="0">
                <a:solidFill>
                  <a:srgbClr val="0070C0"/>
                </a:solidFill>
              </a:rPr>
              <a:t>„Compensa“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galerija </a:t>
            </a:r>
            <a:r>
              <a:rPr lang="lt-LT" sz="2800" b="1" i="1" dirty="0">
                <a:solidFill>
                  <a:srgbClr val="0070C0"/>
                </a:solidFill>
              </a:rPr>
              <a:t>„Meno niša“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prekybos ir laisvalaikio centras </a:t>
            </a:r>
            <a:r>
              <a:rPr lang="lt-LT" sz="2800" b="1" i="1" dirty="0">
                <a:solidFill>
                  <a:srgbClr val="0070C0"/>
                </a:solidFill>
              </a:rPr>
              <a:t>„Saulės miestas“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greitkelis </a:t>
            </a:r>
            <a:r>
              <a:rPr lang="lt-LT" sz="2800" b="1" i="1" dirty="0">
                <a:solidFill>
                  <a:srgbClr val="0070C0"/>
                </a:solidFill>
              </a:rPr>
              <a:t>„Via </a:t>
            </a:r>
            <a:r>
              <a:rPr lang="lt-LT" sz="2800" b="1" i="1" dirty="0" err="1">
                <a:solidFill>
                  <a:srgbClr val="0070C0"/>
                </a:solidFill>
              </a:rPr>
              <a:t>Baltica</a:t>
            </a:r>
            <a:r>
              <a:rPr lang="lt-LT" sz="2800" b="1" i="1" dirty="0">
                <a:solidFill>
                  <a:srgbClr val="0070C0"/>
                </a:solidFill>
              </a:rPr>
              <a:t>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r>
              <a:rPr lang="lt-LT" sz="2800" i="1" dirty="0">
                <a:solidFill>
                  <a:srgbClr val="0070C0"/>
                </a:solidFill>
              </a:rPr>
              <a:t>pastatų kompleksas </a:t>
            </a:r>
            <a:r>
              <a:rPr lang="lt-LT" sz="2800" b="1" i="1" dirty="0">
                <a:solidFill>
                  <a:srgbClr val="0070C0"/>
                </a:solidFill>
              </a:rPr>
              <a:t>„Trys broliai“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gyvenamasis ir prekybos kompleksas </a:t>
            </a:r>
            <a:r>
              <a:rPr lang="lt-LT" sz="2800" b="1" i="1" dirty="0">
                <a:solidFill>
                  <a:srgbClr val="0070C0"/>
                </a:solidFill>
              </a:rPr>
              <a:t>„Aukso vilna</a:t>
            </a:r>
            <a:r>
              <a:rPr lang="lt-LT" sz="2800" b="1" dirty="0">
                <a:solidFill>
                  <a:srgbClr val="0070C0"/>
                </a:solidFill>
              </a:rPr>
              <a:t>“ </a:t>
            </a:r>
            <a:r>
              <a:rPr lang="lt-LT" sz="2800" dirty="0">
                <a:solidFill>
                  <a:srgbClr val="0070C0"/>
                </a:solidFill>
              </a:rPr>
              <a:t>(Briuselis), </a:t>
            </a:r>
            <a:r>
              <a:rPr lang="lt-LT" sz="2800" i="1" dirty="0">
                <a:solidFill>
                  <a:srgbClr val="0070C0"/>
                </a:solidFill>
              </a:rPr>
              <a:t>televizijos bokštas </a:t>
            </a:r>
            <a:r>
              <a:rPr lang="lt-LT" sz="2800" b="1" i="1" dirty="0">
                <a:solidFill>
                  <a:srgbClr val="0070C0"/>
                </a:solidFill>
              </a:rPr>
              <a:t>„Dangaus </a:t>
            </a:r>
            <a:r>
              <a:rPr lang="pt-BR" sz="2800" b="1" i="1" dirty="0">
                <a:solidFill>
                  <a:srgbClr val="0070C0"/>
                </a:solidFill>
              </a:rPr>
              <a:t>medis“ </a:t>
            </a:r>
            <a:r>
              <a:rPr lang="pt-BR" sz="2800" dirty="0">
                <a:solidFill>
                  <a:srgbClr val="0070C0"/>
                </a:solidFill>
              </a:rPr>
              <a:t>(Tokijas). </a:t>
            </a:r>
            <a:endParaRPr lang="lt-LT" sz="2800" dirty="0">
              <a:solidFill>
                <a:srgbClr val="0070C0"/>
              </a:solidFill>
            </a:endParaRPr>
          </a:p>
          <a:p>
            <a:endParaRPr lang="lt-LT" sz="1200" i="1" dirty="0">
              <a:solidFill>
                <a:srgbClr val="0070C0"/>
              </a:solidFill>
            </a:endParaRPr>
          </a:p>
          <a:p>
            <a:r>
              <a:rPr lang="pt-BR" sz="2800" i="1" dirty="0">
                <a:solidFill>
                  <a:srgbClr val="0070C0"/>
                </a:solidFill>
              </a:rPr>
              <a:t>Biurų pastatų </a:t>
            </a:r>
            <a:r>
              <a:rPr lang="pt-BR" sz="2800" b="1" i="1" dirty="0">
                <a:solidFill>
                  <a:srgbClr val="0070C0"/>
                </a:solidFill>
              </a:rPr>
              <a:t>„Alfa“</a:t>
            </a:r>
            <a:r>
              <a:rPr lang="pt-BR" sz="2800" i="1" dirty="0">
                <a:solidFill>
                  <a:srgbClr val="0070C0"/>
                </a:solidFill>
              </a:rPr>
              <a:t>, </a:t>
            </a:r>
            <a:r>
              <a:rPr lang="pt-BR" sz="2800" b="1" i="1" dirty="0">
                <a:solidFill>
                  <a:srgbClr val="0070C0"/>
                </a:solidFill>
              </a:rPr>
              <a:t>„Beta“</a:t>
            </a:r>
            <a:r>
              <a:rPr lang="pt-BR" sz="2800" i="1" dirty="0">
                <a:solidFill>
                  <a:srgbClr val="0070C0"/>
                </a:solidFill>
              </a:rPr>
              <a:t>, </a:t>
            </a:r>
            <a:r>
              <a:rPr lang="pt-BR" sz="2800" b="1" i="1" dirty="0">
                <a:solidFill>
                  <a:srgbClr val="0070C0"/>
                </a:solidFill>
              </a:rPr>
              <a:t>„Gama“ </a:t>
            </a:r>
            <a:r>
              <a:rPr lang="pt-BR" sz="2800" i="1" dirty="0">
                <a:solidFill>
                  <a:srgbClr val="0070C0"/>
                </a:solidFill>
              </a:rPr>
              <a:t>ir </a:t>
            </a:r>
            <a:r>
              <a:rPr lang="pt-BR" sz="2800" b="1" i="1" dirty="0">
                <a:solidFill>
                  <a:srgbClr val="0070C0"/>
                </a:solidFill>
              </a:rPr>
              <a:t>„Penta</a:t>
            </a:r>
            <a:r>
              <a:rPr lang="lt-LT" sz="2800" b="1" i="1" dirty="0">
                <a:solidFill>
                  <a:srgbClr val="0070C0"/>
                </a:solidFill>
              </a:rPr>
              <a:t>“ </a:t>
            </a:r>
            <a:r>
              <a:rPr lang="lt-LT" sz="2800" i="1" dirty="0">
                <a:solidFill>
                  <a:srgbClr val="0070C0"/>
                </a:solidFill>
              </a:rPr>
              <a:t>generalinė rangovė – bendrovė „</a:t>
            </a:r>
            <a:r>
              <a:rPr lang="lt-LT" sz="2800" i="1" dirty="0" err="1">
                <a:solidFill>
                  <a:srgbClr val="0070C0"/>
                </a:solidFill>
              </a:rPr>
              <a:t>Realco</a:t>
            </a:r>
            <a:r>
              <a:rPr lang="lt-LT" sz="2800" i="1" dirty="0">
                <a:solidFill>
                  <a:srgbClr val="0070C0"/>
                </a:solidFill>
              </a:rPr>
              <a:t> statyba“.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82705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B5AE1FB-F821-69E7-453C-88B7BE300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Statinių pavadinimai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47AD0A5-5AEE-CA55-6674-89BD0C960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904220" cy="4023360"/>
          </a:xfrm>
        </p:spPr>
        <p:txBody>
          <a:bodyPr>
            <a:normAutofit/>
          </a:bodyPr>
          <a:lstStyle/>
          <a:p>
            <a:r>
              <a:rPr lang="lt-LT" dirty="0"/>
              <a:t>Komentaras</a:t>
            </a:r>
          </a:p>
          <a:p>
            <a:r>
              <a:rPr lang="lt-LT" sz="2800" dirty="0"/>
              <a:t>Asmenvardžiai ar vietovardžiai kitų šalių statinių tikriniuose pavadinimuose paprastai transkribuojami, pvz.: </a:t>
            </a:r>
          </a:p>
          <a:p>
            <a:r>
              <a:rPr lang="lt-LT" sz="3200" b="1" i="1" dirty="0" err="1">
                <a:solidFill>
                  <a:srgbClr val="0070C0"/>
                </a:solidFill>
              </a:rPr>
              <a:t>Krosbio</a:t>
            </a:r>
            <a:r>
              <a:rPr lang="lt-LT" sz="3200" i="1" dirty="0">
                <a:solidFill>
                  <a:srgbClr val="0070C0"/>
                </a:solidFill>
              </a:rPr>
              <a:t> namai</a:t>
            </a:r>
            <a:r>
              <a:rPr lang="lt-LT" sz="3200" dirty="0">
                <a:solidFill>
                  <a:srgbClr val="0070C0"/>
                </a:solidFill>
              </a:rPr>
              <a:t>, </a:t>
            </a:r>
            <a:r>
              <a:rPr lang="lt-LT" sz="3200" b="1" i="1" dirty="0">
                <a:solidFill>
                  <a:srgbClr val="0070C0"/>
                </a:solidFill>
              </a:rPr>
              <a:t>Eifelio </a:t>
            </a:r>
            <a:r>
              <a:rPr lang="lt-LT" sz="3200" i="1" dirty="0">
                <a:solidFill>
                  <a:srgbClr val="0070C0"/>
                </a:solidFill>
              </a:rPr>
              <a:t>bokštas</a:t>
            </a:r>
            <a:r>
              <a:rPr lang="lt-LT" sz="3200" dirty="0">
                <a:solidFill>
                  <a:srgbClr val="0070C0"/>
                </a:solidFill>
              </a:rPr>
              <a:t>, </a:t>
            </a:r>
            <a:r>
              <a:rPr lang="lt-LT" sz="3200" b="1" i="1" dirty="0" err="1">
                <a:solidFill>
                  <a:srgbClr val="0070C0"/>
                </a:solidFill>
              </a:rPr>
              <a:t>Vaterlo</a:t>
            </a:r>
            <a:r>
              <a:rPr lang="lt-LT" sz="3200" i="1" dirty="0">
                <a:solidFill>
                  <a:srgbClr val="0070C0"/>
                </a:solidFill>
              </a:rPr>
              <a:t> tiltas</a:t>
            </a:r>
            <a:r>
              <a:rPr lang="lt-LT" sz="3200" dirty="0">
                <a:solidFill>
                  <a:srgbClr val="0070C0"/>
                </a:solidFill>
              </a:rPr>
              <a:t>, </a:t>
            </a:r>
          </a:p>
          <a:p>
            <a:r>
              <a:rPr lang="lt-LT" sz="3200" b="1" i="1" dirty="0" err="1">
                <a:solidFill>
                  <a:srgbClr val="0070C0"/>
                </a:solidFill>
              </a:rPr>
              <a:t>Žoržo</a:t>
            </a:r>
            <a:r>
              <a:rPr lang="lt-LT" sz="3200" b="1" i="1" dirty="0">
                <a:solidFill>
                  <a:srgbClr val="0070C0"/>
                </a:solidFill>
              </a:rPr>
              <a:t> </a:t>
            </a:r>
            <a:r>
              <a:rPr lang="lt-LT" sz="3200" b="1" i="1" dirty="0" err="1">
                <a:solidFill>
                  <a:srgbClr val="0070C0"/>
                </a:solidFill>
              </a:rPr>
              <a:t>Pompidu</a:t>
            </a:r>
            <a:r>
              <a:rPr lang="lt-LT" sz="3200" b="1" i="1" dirty="0">
                <a:solidFill>
                  <a:srgbClr val="0070C0"/>
                </a:solidFill>
              </a:rPr>
              <a:t> </a:t>
            </a:r>
            <a:r>
              <a:rPr lang="lt-LT" sz="3200" i="1" dirty="0">
                <a:solidFill>
                  <a:srgbClr val="0070C0"/>
                </a:solidFill>
              </a:rPr>
              <a:t>centras. </a:t>
            </a:r>
          </a:p>
          <a:p>
            <a:endParaRPr lang="lt-LT" sz="2800" i="1" dirty="0"/>
          </a:p>
          <a:p>
            <a:r>
              <a:rPr lang="lt-LT" sz="2800" dirty="0"/>
              <a:t>Autentiška tikrinių vardų rašyba galima išskirtiniais atvejais reklaminiuose, informaciniuose leidiniuose.</a:t>
            </a:r>
          </a:p>
        </p:txBody>
      </p:sp>
    </p:spTree>
    <p:extLst>
      <p:ext uri="{BB962C8B-B14F-4D97-AF65-F5344CB8AC3E}">
        <p14:creationId xmlns:p14="http://schemas.microsoft.com/office/powerpoint/2010/main" val="3647835034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633</Words>
  <Application>Microsoft Office PowerPoint</Application>
  <PresentationFormat>Plačiaekranė</PresentationFormat>
  <Paragraphs>83</Paragraphs>
  <Slides>12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7" baseType="lpstr">
      <vt:lpstr>Abadi</vt:lpstr>
      <vt:lpstr>Aptos</vt:lpstr>
      <vt:lpstr>Aptos Display</vt:lpstr>
      <vt:lpstr>Arial</vt:lpstr>
      <vt:lpstr>„Office“ tema</vt:lpstr>
      <vt:lpstr>Rašybos pastovumas, pokyčiai ir aktualijos Paskaitą remia Valstybinė lietuvių kalbos komisija</vt:lpstr>
      <vt:lpstr>Statinių vardų ir pavadinimų rašymas</vt:lpstr>
      <vt:lpstr>Statinių vardai ir pavadinimai</vt:lpstr>
      <vt:lpstr>Statinių vardų rašymas</vt:lpstr>
      <vt:lpstr>Statinių pavadinimai</vt:lpstr>
      <vt:lpstr>Statinių pavadinimai</vt:lpstr>
      <vt:lpstr>Salių pavadinimai</vt:lpstr>
      <vt:lpstr>Simboliniai statinių pavadinimai</vt:lpstr>
      <vt:lpstr>Statinių pavadinimai</vt:lpstr>
      <vt:lpstr>Statinių pavadinimai</vt:lpstr>
      <vt:lpstr>Statinių pavadinimai</vt:lpstr>
      <vt:lpstr>Statinių pavadinimai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Vartotojas</dc:creator>
  <cp:lastModifiedBy>Vartotojas</cp:lastModifiedBy>
  <cp:revision>3</cp:revision>
  <dcterms:created xsi:type="dcterms:W3CDTF">2025-11-18T07:22:38Z</dcterms:created>
  <dcterms:modified xsi:type="dcterms:W3CDTF">2025-11-18T07:25:29Z</dcterms:modified>
</cp:coreProperties>
</file>