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654" r:id="rId2"/>
    <p:sldId id="655" r:id="rId3"/>
    <p:sldId id="414" r:id="rId4"/>
    <p:sldId id="415" r:id="rId5"/>
    <p:sldId id="416" r:id="rId6"/>
    <p:sldId id="417" r:id="rId7"/>
    <p:sldId id="640" r:id="rId8"/>
    <p:sldId id="641" r:id="rId9"/>
    <p:sldId id="643" r:id="rId10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BA873E9A-A5B0-06AF-95F5-5C959D0DA7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5C49B1D4-23AF-A1BC-D781-FCBD1F9DF6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/>
              <a:t>Spustelėkite norėdami redaguoti šablono paantraštės stilių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4033AE28-6A00-FEDD-8926-69D1253F5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D070-B844-479C-BEA2-F86007EBB21B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B97531DC-E170-FFA0-36D2-7E51F2CE4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06A4749B-F51E-339A-9F26-810A9B7A8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4C0EA-9285-4F0E-BE77-C2819DE2DAF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31843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7CB29B9C-8A75-225C-248B-8AE3F1FBA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D9BCCE31-6CF2-FA82-0A0B-9E355F13CD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22C48200-64D4-FE85-FCF5-5B6DEEDCD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D070-B844-479C-BEA2-F86007EBB21B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18623818-1018-E78D-DF22-B825B328F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AC32CC1F-7CEF-51C3-9B30-37B2A3002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4C0EA-9285-4F0E-BE77-C2819DE2DAF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77038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>
            <a:extLst>
              <a:ext uri="{FF2B5EF4-FFF2-40B4-BE49-F238E27FC236}">
                <a16:creationId xmlns:a16="http://schemas.microsoft.com/office/drawing/2014/main" id="{FE69B657-AB00-E71C-8303-9208BC77E7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E04CAA45-D0DE-A283-F5BF-0756D906D1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C7AA310E-F3F7-005B-FD39-958AA463B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D070-B844-479C-BEA2-F86007EBB21B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2593DD3A-D8C3-121B-F63F-D46A28A22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F2C09084-44F6-B1E7-D48B-873A46D76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4C0EA-9285-4F0E-BE77-C2819DE2DAF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7567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9B4B51C5-6F3F-906B-75DA-B693E6923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F55E7377-8050-A865-EF84-C59BB35AC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F0D7B71D-7E5E-08BE-EB07-20C40E83C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D070-B844-479C-BEA2-F86007EBB21B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846432EA-737F-C18A-3356-E74D1CDE1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FEA4AEB1-4C29-AB87-637B-26302312C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4C0EA-9285-4F0E-BE77-C2819DE2DAF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31415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CF9B4A1D-C025-3C1E-8223-3A90CB7EB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B3DE941B-A2F2-D515-2276-CBFD84BC19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7458FBEF-23EF-2549-8BDA-E15623ADF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D070-B844-479C-BEA2-F86007EBB21B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A392FBA8-753F-4834-7470-DA0269C96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D79FA164-5FD8-D2DE-16D4-160584A03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4C0EA-9285-4F0E-BE77-C2819DE2DAF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89395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B0604CB2-3E85-4331-F719-9C39B53FA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F1A09A10-0D70-F940-3223-A4151D8227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C0894946-7E71-6785-CE17-E517C8AD53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5311B851-BDFE-AE9C-5DBA-E616BE74D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D070-B844-479C-BEA2-F86007EBB21B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279004E6-F68C-5C1C-21F9-1EEB43C8E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AA65D4C3-0DBC-D12C-D988-86BBC9D2A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4C0EA-9285-4F0E-BE77-C2819DE2DAF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80576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88C6BF63-B7BE-126E-D452-8E43B1413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A120680A-05FF-79C5-9950-130749FDFC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0E3439A4-DB58-CD5D-B775-367123DA5D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Teksto vietos rezervavimo ženklas 4">
            <a:extLst>
              <a:ext uri="{FF2B5EF4-FFF2-40B4-BE49-F238E27FC236}">
                <a16:creationId xmlns:a16="http://schemas.microsoft.com/office/drawing/2014/main" id="{045776E5-87E8-D11F-05D1-BB05462F44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6" name="Turinio vietos rezervavimo ženklas 5">
            <a:extLst>
              <a:ext uri="{FF2B5EF4-FFF2-40B4-BE49-F238E27FC236}">
                <a16:creationId xmlns:a16="http://schemas.microsoft.com/office/drawing/2014/main" id="{3178B8ED-2F06-04BA-8322-26E6222F0A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7" name="Datos vietos rezervavimo ženklas 6">
            <a:extLst>
              <a:ext uri="{FF2B5EF4-FFF2-40B4-BE49-F238E27FC236}">
                <a16:creationId xmlns:a16="http://schemas.microsoft.com/office/drawing/2014/main" id="{7A6FF275-3181-7E22-FBC0-2A74B194D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D070-B844-479C-BEA2-F86007EBB21B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8" name="Poraštės vietos rezervavimo ženklas 7">
            <a:extLst>
              <a:ext uri="{FF2B5EF4-FFF2-40B4-BE49-F238E27FC236}">
                <a16:creationId xmlns:a16="http://schemas.microsoft.com/office/drawing/2014/main" id="{105A634D-738F-BCD4-C052-C8E191E8B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>
            <a:extLst>
              <a:ext uri="{FF2B5EF4-FFF2-40B4-BE49-F238E27FC236}">
                <a16:creationId xmlns:a16="http://schemas.microsoft.com/office/drawing/2014/main" id="{70BDF410-4D17-F3C4-69B2-241EA4A70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4C0EA-9285-4F0E-BE77-C2819DE2DAF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4252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4498ABBB-4719-EBC9-BB99-0B4A61128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Datos vietos rezervavimo ženklas 2">
            <a:extLst>
              <a:ext uri="{FF2B5EF4-FFF2-40B4-BE49-F238E27FC236}">
                <a16:creationId xmlns:a16="http://schemas.microsoft.com/office/drawing/2014/main" id="{B9119B8A-4AF3-8D81-643F-B3108C495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D070-B844-479C-BEA2-F86007EBB21B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4" name="Poraštės vietos rezervavimo ženklas 3">
            <a:extLst>
              <a:ext uri="{FF2B5EF4-FFF2-40B4-BE49-F238E27FC236}">
                <a16:creationId xmlns:a16="http://schemas.microsoft.com/office/drawing/2014/main" id="{218D4A09-5FB3-4E44-979D-C6A7303E4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88A2E421-F8F3-7083-19A3-6B9E90826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4C0EA-9285-4F0E-BE77-C2819DE2DAF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69578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>
            <a:extLst>
              <a:ext uri="{FF2B5EF4-FFF2-40B4-BE49-F238E27FC236}">
                <a16:creationId xmlns:a16="http://schemas.microsoft.com/office/drawing/2014/main" id="{6DF7DB6A-E222-D260-AF03-C07F40E6A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D070-B844-479C-BEA2-F86007EBB21B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3" name="Poraštės vietos rezervavimo ženklas 2">
            <a:extLst>
              <a:ext uri="{FF2B5EF4-FFF2-40B4-BE49-F238E27FC236}">
                <a16:creationId xmlns:a16="http://schemas.microsoft.com/office/drawing/2014/main" id="{146FF11C-C089-606A-E409-F817B909F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085E4A26-6270-04BF-EDFA-1B9F7C8B2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4C0EA-9285-4F0E-BE77-C2819DE2DAF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47852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AD9DAB57-5AC6-CDCD-E9A0-8437C78D1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F2627AAC-7343-75C4-C7ED-04A27A2B7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1C45BE02-8421-A5D4-D69D-F81400D59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73C19985-DA74-F9CD-AE37-A403A3ED7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D070-B844-479C-BEA2-F86007EBB21B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84F9BA48-F958-14F1-0DC9-DF3753013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46D436E4-0B0A-8836-38AB-BF2A1FFD8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4C0EA-9285-4F0E-BE77-C2819DE2DAF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09520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E359ECA8-C64D-D6CF-F95F-4EE728D0B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Paveikslėlio vietos rezervavimo ženklas 2">
            <a:extLst>
              <a:ext uri="{FF2B5EF4-FFF2-40B4-BE49-F238E27FC236}">
                <a16:creationId xmlns:a16="http://schemas.microsoft.com/office/drawing/2014/main" id="{8CB56122-C577-0562-2A4F-FD47A38B14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19A62EDD-AFEC-C684-F659-38ED041A2C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7861B52D-A3B1-EB00-0DDE-BAAEFF58E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D070-B844-479C-BEA2-F86007EBB21B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847CD328-E431-1CC8-2F19-29817B744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DC099D37-1353-9802-DB5F-007FBB41F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4C0EA-9285-4F0E-BE77-C2819DE2DAF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47361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>
            <a:extLst>
              <a:ext uri="{FF2B5EF4-FFF2-40B4-BE49-F238E27FC236}">
                <a16:creationId xmlns:a16="http://schemas.microsoft.com/office/drawing/2014/main" id="{D788DDEE-5AAE-0509-7EB9-4C8D233505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BA7489FA-207F-7E6B-5745-A870C54D1C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20D000E8-4F1D-27AB-9B4A-3D844AA250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23D070-B844-479C-BEA2-F86007EBB21B}" type="datetimeFigureOut">
              <a:rPr lang="lt-LT" smtClean="0"/>
              <a:t>2025-11-18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FD0E34C1-94B9-88EA-34F6-0FD0CC3B33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BCAA348E-7514-8A0E-97C7-11EA1EE97C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64C0EA-9285-4F0E-BE77-C2819DE2DAF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52350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21592-A199-4C4A-BFFF-8CF901DF37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lt-LT" sz="6000" b="1" dirty="0">
                <a:solidFill>
                  <a:srgbClr val="00B050"/>
                </a:solidFill>
                <a:latin typeface="Abadi" panose="020F0502020204030204" pitchFamily="34" charset="-70"/>
              </a:rPr>
              <a:t>Rašybos pastovumas, pokyčiai ir aktualijos</a:t>
            </a:r>
            <a:br>
              <a:rPr lang="lt-LT" sz="6000" b="1" dirty="0">
                <a:solidFill>
                  <a:srgbClr val="00B050"/>
                </a:solidFill>
                <a:effectLst/>
                <a:latin typeface="Abadi" panose="020F0502020204030204" pitchFamily="34" charset="-70"/>
                <a:ea typeface="Calibri" panose="020F0502020204030204" pitchFamily="34" charset="0"/>
              </a:rPr>
            </a:br>
            <a:r>
              <a:rPr lang="lt-LT" sz="2800" b="0" dirty="0">
                <a:solidFill>
                  <a:srgbClr val="222222"/>
                </a:solidFill>
                <a:effectLst/>
                <a:latin typeface="+mn-lt"/>
              </a:rPr>
              <a:t>Paskaitą </a:t>
            </a:r>
            <a:r>
              <a:rPr lang="lt-LT" sz="2800" dirty="0">
                <a:solidFill>
                  <a:srgbClr val="222222"/>
                </a:solidFill>
                <a:latin typeface="+mn-lt"/>
              </a:rPr>
              <a:t>remia Valstybinė </a:t>
            </a:r>
            <a:r>
              <a:rPr lang="lt-LT" sz="2800" b="0" dirty="0">
                <a:solidFill>
                  <a:srgbClr val="222222"/>
                </a:solidFill>
                <a:effectLst/>
                <a:latin typeface="+mn-lt"/>
              </a:rPr>
              <a:t>lietuvių kalbos komisija</a:t>
            </a:r>
            <a:endParaRPr lang="en-US" sz="2800" b="1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A4E893-0668-4420-9E16-C0A406B6CB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786917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lt-LT" dirty="0"/>
              <a:t>doc. dr. </a:t>
            </a:r>
            <a:r>
              <a:rPr lang="lt-LT" sz="3500" b="1" dirty="0">
                <a:latin typeface="Abadi" panose="020B0604020104020204" pitchFamily="34" charset="-70"/>
              </a:rPr>
              <a:t>RASUOLĖ VLADARSKIENĖ</a:t>
            </a:r>
          </a:p>
          <a:p>
            <a:pPr algn="ctr"/>
            <a:r>
              <a:rPr lang="lt-LT" altLang="lt-LT" dirty="0"/>
              <a:t>Lietuvių kalbos instituto vyresn. m. darbuotoja,</a:t>
            </a:r>
            <a:br>
              <a:rPr lang="lt-LT" altLang="lt-LT" dirty="0"/>
            </a:br>
            <a:r>
              <a:rPr lang="lt-LT" altLang="lt-LT" dirty="0"/>
              <a:t>Vilniaus Gedimino technikos universiteto </a:t>
            </a:r>
            <a:br>
              <a:rPr lang="lt-LT" altLang="lt-LT" dirty="0"/>
            </a:br>
            <a:r>
              <a:rPr lang="lt-LT" altLang="lt-LT" dirty="0"/>
              <a:t>Lietuvių kalbos skyriaus ASISTENTĖ</a:t>
            </a:r>
            <a:endParaRPr lang="en-US" altLang="lt-LT" dirty="0"/>
          </a:p>
          <a:p>
            <a:pPr algn="ctr"/>
            <a:r>
              <a:rPr lang="en-US" altLang="lt-LT" dirty="0"/>
              <a:t>202</a:t>
            </a:r>
            <a:r>
              <a:rPr lang="lt-LT" altLang="lt-LT" dirty="0"/>
              <a:t>5</a:t>
            </a:r>
            <a:r>
              <a:rPr lang="en-US" altLang="lt-LT" dirty="0"/>
              <a:t> m. </a:t>
            </a:r>
            <a:r>
              <a:rPr lang="en-US" altLang="lt-LT" dirty="0" err="1"/>
              <a:t>lapkričio</a:t>
            </a:r>
            <a:r>
              <a:rPr lang="en-US" altLang="lt-LT" dirty="0"/>
              <a:t> </a:t>
            </a:r>
            <a:r>
              <a:rPr lang="lt-LT" altLang="lt-LT" dirty="0"/>
              <a:t>13</a:t>
            </a:r>
            <a:r>
              <a:rPr lang="en-US" altLang="lt-LT" dirty="0"/>
              <a:t> d.</a:t>
            </a:r>
            <a:endParaRPr lang="lt-LT" altLang="lt-LT" dirty="0"/>
          </a:p>
          <a:p>
            <a:endParaRPr lang="en-US" dirty="0"/>
          </a:p>
        </p:txBody>
      </p:sp>
      <p:pic>
        <p:nvPicPr>
          <p:cNvPr id="4" name="Picture 2" descr="Valstybinė lietuvių kalbos komisija">
            <a:extLst>
              <a:ext uri="{FF2B5EF4-FFF2-40B4-BE49-F238E27FC236}">
                <a16:creationId xmlns:a16="http://schemas.microsoft.com/office/drawing/2014/main" id="{BA7F7130-7044-0CBB-8856-625CD5A695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2173" y="167510"/>
            <a:ext cx="1391012" cy="963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Lietuvių kalbos institutas">
            <a:extLst>
              <a:ext uri="{FF2B5EF4-FFF2-40B4-BE49-F238E27FC236}">
                <a16:creationId xmlns:a16="http://schemas.microsoft.com/office/drawing/2014/main" id="{707D5E11-F591-B882-9320-725A88F2F6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5092" y="235391"/>
            <a:ext cx="925909" cy="827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Pradžia">
            <a:extLst>
              <a:ext uri="{FF2B5EF4-FFF2-40B4-BE49-F238E27FC236}">
                <a16:creationId xmlns:a16="http://schemas.microsoft.com/office/drawing/2014/main" id="{2941F3D3-8388-B1AA-2C9E-CBD036D5B5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4816" y="235391"/>
            <a:ext cx="1516132" cy="718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735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BFED12E1-BDC2-8EF0-4811-48BEB4951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6000" b="1" dirty="0">
                <a:solidFill>
                  <a:srgbClr val="00B050"/>
                </a:solidFill>
              </a:rPr>
              <a:t>Svarbių laikotarpių ir dienų pavadinimų rašymas</a:t>
            </a:r>
          </a:p>
        </p:txBody>
      </p:sp>
    </p:spTree>
    <p:extLst>
      <p:ext uri="{BB962C8B-B14F-4D97-AF65-F5344CB8AC3E}">
        <p14:creationId xmlns:p14="http://schemas.microsoft.com/office/powerpoint/2010/main" val="1070273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35F2D-439F-4EE5-B606-FD96F02CB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00B050"/>
                </a:solidFill>
              </a:rPr>
              <a:t>Laikotarpių</a:t>
            </a:r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 err="1">
                <a:solidFill>
                  <a:srgbClr val="00B050"/>
                </a:solidFill>
              </a:rPr>
              <a:t>pavadinimai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0DC898-22E9-415E-A86E-BE5E0F27F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1845733"/>
            <a:ext cx="10322329" cy="4725664"/>
          </a:xfrm>
        </p:spPr>
        <p:txBody>
          <a:bodyPr>
            <a:normAutofit fontScale="92500"/>
          </a:bodyPr>
          <a:lstStyle/>
          <a:p>
            <a:pPr indent="540385" algn="just">
              <a:lnSpc>
                <a:spcPct val="120000"/>
              </a:lnSpc>
            </a:pPr>
            <a:r>
              <a:rPr lang="lt-LT" sz="2400" dirty="0">
                <a:effectLst/>
                <a:ea typeface="SimSun" panose="02010600030101010101" pitchFamily="2" charset="-122"/>
              </a:rPr>
              <a:t>Individualizuotų s</a:t>
            </a:r>
            <a:r>
              <a:rPr lang="lt-LT" sz="2400" spc="100" dirty="0">
                <a:effectLst/>
                <a:ea typeface="SimSun" panose="02010600030101010101" pitchFamily="2" charset="-122"/>
              </a:rPr>
              <a:t>varbių </a:t>
            </a:r>
            <a:r>
              <a:rPr lang="lt-LT" sz="2400" b="1" spc="100" dirty="0">
                <a:solidFill>
                  <a:srgbClr val="7030A0"/>
                </a:solidFill>
                <a:effectLst/>
                <a:ea typeface="SimSun" panose="02010600030101010101" pitchFamily="2" charset="-122"/>
              </a:rPr>
              <a:t>istorinių įvykių</a:t>
            </a:r>
            <a:r>
              <a:rPr lang="lt-LT" sz="2400" b="1" dirty="0">
                <a:solidFill>
                  <a:srgbClr val="7030A0"/>
                </a:solidFill>
                <a:effectLst/>
                <a:ea typeface="SimSun" panose="02010600030101010101" pitchFamily="2" charset="-122"/>
              </a:rPr>
              <a:t> ir </a:t>
            </a:r>
            <a:r>
              <a:rPr lang="lt-LT" sz="2400" b="1" spc="100" dirty="0">
                <a:solidFill>
                  <a:srgbClr val="7030A0"/>
                </a:solidFill>
                <a:effectLst/>
                <a:ea typeface="SimSun" panose="02010600030101010101" pitchFamily="2" charset="-122"/>
              </a:rPr>
              <a:t>epochų </a:t>
            </a:r>
            <a:r>
              <a:rPr lang="lt-LT" sz="2400" dirty="0">
                <a:effectLst/>
                <a:ea typeface="SimSun" panose="02010600030101010101" pitchFamily="2" charset="-122"/>
              </a:rPr>
              <a:t>pavadinimų pirmasis žodis ir kiti tikriniai žodžiai rašomi iš didžiosios raidės, pvz.:</a:t>
            </a:r>
            <a:endParaRPr lang="en-US" sz="2400" dirty="0">
              <a:effectLst/>
              <a:ea typeface="SimSun" panose="02010600030101010101" pitchFamily="2" charset="-122"/>
            </a:endParaRPr>
          </a:p>
          <a:p>
            <a:pPr indent="540385" algn="just">
              <a:lnSpc>
                <a:spcPct val="120000"/>
              </a:lnSpc>
            </a:pP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Pirmasis </a:t>
            </a:r>
            <a:r>
              <a:rPr lang="lt-LT" sz="28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(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Antrasis</a:t>
            </a:r>
            <a:r>
              <a:rPr lang="lt-LT" sz="28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)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 pasaulinis karas</a:t>
            </a:r>
            <a:r>
              <a:rPr lang="lt-LT" sz="28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, 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Žalgirio mūšis</a:t>
            </a:r>
            <a:r>
              <a:rPr lang="lt-LT" sz="28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,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 Liublino unija</a:t>
            </a:r>
            <a:r>
              <a:rPr lang="lt-LT" sz="28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;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 </a:t>
            </a:r>
            <a:r>
              <a:rPr lang="lt-LT" sz="2800" b="1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Antika</a:t>
            </a:r>
            <a:r>
              <a:rPr lang="lt-LT" sz="28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,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 Barokas</a:t>
            </a:r>
            <a:r>
              <a:rPr lang="lt-LT" sz="28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,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 Renesansas</a:t>
            </a:r>
            <a:r>
              <a:rPr lang="lt-LT" sz="28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,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 </a:t>
            </a:r>
            <a:r>
              <a:rPr lang="lt-LT" sz="2800" b="1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Viduramžiai</a:t>
            </a:r>
            <a:r>
              <a:rPr lang="lt-LT" sz="28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,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 Naujieji amžiai</a:t>
            </a:r>
            <a:r>
              <a:rPr lang="lt-LT" sz="28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, 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Šviečiamasis amžius</a:t>
            </a:r>
            <a:r>
              <a:rPr lang="lt-LT" sz="28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,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 Atgimimo epocha</a:t>
            </a:r>
            <a:r>
              <a:rPr lang="lt-LT" sz="28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,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 Holokaustas</a:t>
            </a:r>
            <a:r>
              <a:rPr lang="lt-LT" sz="28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,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 Holodomoras. </a:t>
            </a:r>
            <a:endParaRPr lang="en-US" sz="2800" i="1" dirty="0">
              <a:solidFill>
                <a:srgbClr val="0070C0"/>
              </a:solidFill>
              <a:effectLst/>
              <a:ea typeface="SimSun" panose="02010600030101010101" pitchFamily="2" charset="-122"/>
            </a:endParaRPr>
          </a:p>
          <a:p>
            <a:pPr indent="540385" algn="just">
              <a:lnSpc>
                <a:spcPct val="120000"/>
              </a:lnSpc>
            </a:pPr>
            <a:r>
              <a:rPr lang="lt-LT" sz="2400" dirty="0">
                <a:effectLst/>
                <a:ea typeface="SimSun" panose="02010600030101010101" pitchFamily="2" charset="-122"/>
              </a:rPr>
              <a:t>Naujesnių įvykių metaforinių pavadinimų pirmasis žodis rašomas iš didžiosios raidės, pvz.: </a:t>
            </a:r>
          </a:p>
          <a:p>
            <a:pPr indent="540385" algn="just">
              <a:lnSpc>
                <a:spcPct val="120000"/>
              </a:lnSpc>
            </a:pP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Dainuojančioji revoliucija</a:t>
            </a:r>
            <a:r>
              <a:rPr lang="lt-LT" sz="28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, 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Oranžinė revoliucija</a:t>
            </a:r>
            <a:r>
              <a:rPr lang="lt-LT" sz="28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,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 Tulpių revoliucija</a:t>
            </a:r>
            <a:r>
              <a:rPr lang="lt-LT" sz="28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,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 Arabų pavasaris</a:t>
            </a:r>
            <a:r>
              <a:rPr lang="lt-LT" sz="28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,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 Baltijos kelias.</a:t>
            </a:r>
            <a:endParaRPr lang="en-US" sz="2800" dirty="0">
              <a:solidFill>
                <a:srgbClr val="0070C0"/>
              </a:solidFill>
              <a:effectLst/>
              <a:ea typeface="SimSun" panose="02010600030101010101" pitchFamily="2" charset="-12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895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A8189-503F-430D-96E9-F08A6D7ED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00B050"/>
                </a:solidFill>
              </a:rPr>
              <a:t>Laikotarpių</a:t>
            </a:r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 err="1">
                <a:solidFill>
                  <a:srgbClr val="00B050"/>
                </a:solidFill>
              </a:rPr>
              <a:t>pavadinimai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D9F2CD-D2B4-4325-B678-099557DE99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845733"/>
            <a:ext cx="11430000" cy="4409593"/>
          </a:xfrm>
        </p:spPr>
        <p:txBody>
          <a:bodyPr>
            <a:noAutofit/>
          </a:bodyPr>
          <a:lstStyle/>
          <a:p>
            <a:pPr indent="540385" algn="just">
              <a:lnSpc>
                <a:spcPct val="100000"/>
              </a:lnSpc>
              <a:spcBef>
                <a:spcPts val="600"/>
              </a:spcBef>
            </a:pPr>
            <a:r>
              <a:rPr lang="lt-LT" sz="2400" dirty="0">
                <a:effectLst/>
                <a:ea typeface="SimSun" panose="02010600030101010101" pitchFamily="2" charset="-122"/>
              </a:rPr>
              <a:t>Iš mažosios raidės (ne sakinio pradžioje) rašomi tam tikrą skirstymą žyminčių </a:t>
            </a:r>
            <a:r>
              <a:rPr lang="lt-LT" sz="2400" b="1" dirty="0">
                <a:solidFill>
                  <a:srgbClr val="7030A0"/>
                </a:solidFill>
                <a:effectLst/>
                <a:ea typeface="SimSun" panose="02010600030101010101" pitchFamily="2" charset="-122"/>
              </a:rPr>
              <a:t>geologinių ir žmonijos visuomeninės ekonominės raidos laikotarpių</a:t>
            </a:r>
            <a:r>
              <a:rPr lang="lt-LT" sz="2400" dirty="0">
                <a:effectLst/>
                <a:ea typeface="SimSun" panose="02010600030101010101" pitchFamily="2" charset="-122"/>
              </a:rPr>
              <a:t> pavadinimų ir išskirtinės reikšmės neturinčių istorinių įvykių, taip pat </a:t>
            </a:r>
            <a:r>
              <a:rPr lang="lt-LT" sz="2400" b="1" dirty="0">
                <a:solidFill>
                  <a:srgbClr val="7030A0"/>
                </a:solidFill>
                <a:effectLst/>
                <a:ea typeface="SimSun" panose="02010600030101010101" pitchFamily="2" charset="-122"/>
              </a:rPr>
              <a:t>stilių, pasaulėžiūrų, religijų pavadinimų </a:t>
            </a:r>
            <a:r>
              <a:rPr lang="lt-LT" sz="2400" dirty="0">
                <a:effectLst/>
                <a:ea typeface="SimSun" panose="02010600030101010101" pitchFamily="2" charset="-122"/>
              </a:rPr>
              <a:t>žodžiai (gali būti vartojami kaip terminai), pvz.: </a:t>
            </a:r>
            <a:endParaRPr lang="en-US" sz="2400" dirty="0">
              <a:effectLst/>
              <a:ea typeface="SimSun" panose="02010600030101010101" pitchFamily="2" charset="-122"/>
            </a:endParaRPr>
          </a:p>
          <a:p>
            <a:pPr indent="540385" algn="just">
              <a:lnSpc>
                <a:spcPct val="100000"/>
              </a:lnSpc>
              <a:spcBef>
                <a:spcPts val="600"/>
              </a:spcBef>
            </a:pP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paleozojus </a:t>
            </a:r>
            <a:r>
              <a:rPr lang="lt-LT" sz="28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(arba 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paleozojinė era</a:t>
            </a:r>
            <a:r>
              <a:rPr lang="lt-LT" sz="28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), 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kainozojaus eros paleogeno periodas</a:t>
            </a:r>
            <a:r>
              <a:rPr lang="lt-LT" sz="28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, 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ledynų laikotarpis (ledynmetis)</a:t>
            </a:r>
            <a:r>
              <a:rPr lang="lt-LT" sz="28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;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 akmens amžius</a:t>
            </a:r>
            <a:r>
              <a:rPr lang="lt-LT" sz="28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,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 neolitas</a:t>
            </a:r>
            <a:r>
              <a:rPr lang="lt-LT" sz="28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, 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žalvario amžius</a:t>
            </a:r>
            <a:r>
              <a:rPr lang="lt-LT" sz="28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, 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senieji amžiai</a:t>
            </a:r>
            <a:r>
              <a:rPr lang="lt-LT" sz="28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, 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matriarchatas</a:t>
            </a:r>
            <a:r>
              <a:rPr lang="lt-LT" sz="28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, 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feodalizmas</a:t>
            </a:r>
            <a:r>
              <a:rPr lang="lt-LT" sz="28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; </a:t>
            </a:r>
            <a:endParaRPr lang="en-US" sz="2800" dirty="0">
              <a:solidFill>
                <a:srgbClr val="0070C0"/>
              </a:solidFill>
              <a:effectLst/>
              <a:ea typeface="SimSun" panose="02010600030101010101" pitchFamily="2" charset="-122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barokas</a:t>
            </a:r>
            <a:r>
              <a:rPr lang="lt-LT" sz="28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,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 gotika</a:t>
            </a:r>
            <a:r>
              <a:rPr lang="en-US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, 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renesansas</a:t>
            </a:r>
            <a:r>
              <a:rPr lang="lt-LT" sz="28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,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 romantizmas</a:t>
            </a:r>
            <a:r>
              <a:rPr lang="lt-LT" sz="28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,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 impresionizmas</a:t>
            </a:r>
            <a:r>
              <a:rPr lang="lt-LT" sz="28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,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 simbolizmas</a:t>
            </a:r>
            <a:r>
              <a:rPr lang="lt-LT" sz="28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,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 humanizmas</a:t>
            </a:r>
            <a:r>
              <a:rPr lang="lt-LT" sz="28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,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 postmodernizmas</a:t>
            </a:r>
            <a:r>
              <a:rPr lang="lt-LT" sz="28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, 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krikščionybė,</a:t>
            </a:r>
            <a:r>
              <a:rPr lang="lt-LT" sz="28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 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budizmas</a:t>
            </a:r>
            <a:r>
              <a:rPr lang="lt-LT" sz="28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,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 feminizmas</a:t>
            </a:r>
            <a:r>
              <a:rPr lang="lt-LT" sz="2800" dirty="0">
                <a:effectLst/>
                <a:ea typeface="SimSun" panose="02010600030101010101" pitchFamily="2" charset="-122"/>
              </a:rPr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408575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96D63-24BD-4B6E-BE42-98EF5597A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00B050"/>
                </a:solidFill>
              </a:rPr>
              <a:t>Laikotarpių</a:t>
            </a:r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 err="1">
                <a:solidFill>
                  <a:srgbClr val="00B050"/>
                </a:solidFill>
              </a:rPr>
              <a:t>pavadinimai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6366B7-EA13-42E5-A511-DC0E3C5A78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544675"/>
          </a:xfrm>
        </p:spPr>
        <p:txBody>
          <a:bodyPr>
            <a:normAutofit fontScale="85000" lnSpcReduction="20000"/>
          </a:bodyPr>
          <a:lstStyle/>
          <a:p>
            <a:pPr marL="101600" marR="255905" indent="438785" algn="just">
              <a:lnSpc>
                <a:spcPct val="120000"/>
              </a:lnSpc>
              <a:spcAft>
                <a:spcPts val="0"/>
              </a:spcAft>
            </a:pPr>
            <a:r>
              <a:rPr lang="lt-LT" sz="2800" dirty="0">
                <a:effectLst/>
                <a:ea typeface="SimSun" panose="02010600030101010101" pitchFamily="2" charset="-122"/>
              </a:rPr>
              <a:t>1* Tas pats laikotarpio pavadinimas gali būti rašomas dvejopai: </a:t>
            </a:r>
            <a:endParaRPr lang="en-US" sz="2800" dirty="0">
              <a:effectLst/>
              <a:ea typeface="SimSun" panose="02010600030101010101" pitchFamily="2" charset="-122"/>
            </a:endParaRPr>
          </a:p>
          <a:p>
            <a:pPr marL="101600" marR="255905" indent="438785" algn="just">
              <a:lnSpc>
                <a:spcPct val="120000"/>
              </a:lnSpc>
              <a:spcAft>
                <a:spcPts val="0"/>
              </a:spcAft>
            </a:pPr>
            <a:r>
              <a:rPr lang="lt-LT" sz="2800" dirty="0">
                <a:effectLst/>
                <a:ea typeface="SimSun" panose="02010600030101010101" pitchFamily="2" charset="-122"/>
              </a:rPr>
              <a:t>a) vartojamas apibendrintai, bendrine reikšme, rašomas iš mažosios raidės (ne sakinio pradžioje), pvz.: </a:t>
            </a:r>
            <a:endParaRPr lang="en-US" sz="2800" dirty="0">
              <a:effectLst/>
              <a:ea typeface="SimSun" panose="02010600030101010101" pitchFamily="2" charset="-122"/>
            </a:endParaRPr>
          </a:p>
          <a:p>
            <a:pPr marL="101600" marR="255905" indent="438785" algn="just">
              <a:lnSpc>
                <a:spcPct val="120000"/>
              </a:lnSpc>
              <a:spcAft>
                <a:spcPts val="0"/>
              </a:spcAft>
            </a:pP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Valstybėms kenkia </a:t>
            </a:r>
            <a:r>
              <a:rPr lang="lt-LT" sz="2800" b="1" i="1" dirty="0">
                <a:solidFill>
                  <a:srgbClr val="7030A0"/>
                </a:solidFill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šaltasis karas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. Šalia </a:t>
            </a:r>
            <a:r>
              <a:rPr lang="lt-LT" sz="2800" b="1" i="1" dirty="0">
                <a:solidFill>
                  <a:srgbClr val="7030A0"/>
                </a:solidFill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holokausto</a:t>
            </a:r>
            <a:r>
              <a:rPr lang="lt-LT" sz="2800" b="1" i="1" dirty="0">
                <a:solidFill>
                  <a:srgbClr val="0070C0"/>
                </a:solidFill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sąvokos kartais vartojamas žodis „genocidas“</a:t>
            </a:r>
            <a:r>
              <a:rPr lang="lt-LT" sz="2800" dirty="0">
                <a:solidFill>
                  <a:srgbClr val="0070C0"/>
                </a:solidFill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;</a:t>
            </a:r>
            <a:endParaRPr lang="en-US" sz="2800" dirty="0">
              <a:solidFill>
                <a:srgbClr val="0070C0"/>
              </a:solidFill>
              <a:effectLst/>
              <a:ea typeface="SimSun" panose="02010600030101010101" pitchFamily="2" charset="-122"/>
            </a:endParaRPr>
          </a:p>
          <a:p>
            <a:pPr marL="101600" marR="255905" indent="438785" algn="just">
              <a:lnSpc>
                <a:spcPct val="120000"/>
              </a:lnSpc>
              <a:spcAft>
                <a:spcPts val="0"/>
              </a:spcAft>
            </a:pPr>
            <a:r>
              <a:rPr lang="lt-LT" sz="2800" dirty="0">
                <a:effectLst/>
                <a:ea typeface="SimSun" panose="02010600030101010101" pitchFamily="2" charset="-122"/>
              </a:rPr>
              <a:t>b) iš didžiosios raidės rašomas pirmasis tikrinio pavadinimo, žyminčio išskirtinį, konkretų laikotarpį, žodis, pvz</a:t>
            </a:r>
            <a:r>
              <a:rPr lang="lt-LT" sz="2800" dirty="0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.: </a:t>
            </a:r>
            <a:endParaRPr lang="en-US" sz="2800" dirty="0">
              <a:effectLst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01600" marR="255905" indent="438785" algn="just">
              <a:lnSpc>
                <a:spcPct val="120000"/>
              </a:lnSpc>
              <a:spcAft>
                <a:spcPts val="0"/>
              </a:spcAft>
            </a:pP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Po Antrojo pasaulinio karo prasidėjo </a:t>
            </a:r>
            <a:r>
              <a:rPr lang="lt-LT" sz="2800" b="1" i="1" dirty="0">
                <a:solidFill>
                  <a:srgbClr val="7030A0"/>
                </a:solidFill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Šaltasis karas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. Susitiko </a:t>
            </a:r>
            <a:r>
              <a:rPr lang="lt-LT" sz="2800" b="1" i="1" dirty="0">
                <a:solidFill>
                  <a:srgbClr val="7030A0"/>
                </a:solidFill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Holokaustą</a:t>
            </a:r>
            <a:r>
              <a:rPr lang="lt-LT" sz="2800" b="1" i="1" dirty="0">
                <a:solidFill>
                  <a:srgbClr val="0070C0"/>
                </a:solidFill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išgyvenusi žydė ir jos gelbėtojas.</a:t>
            </a:r>
            <a:endParaRPr lang="en-US" sz="2800" dirty="0">
              <a:solidFill>
                <a:srgbClr val="0070C0"/>
              </a:solidFill>
              <a:effectLst/>
              <a:ea typeface="SimSun" panose="02010600030101010101" pitchFamily="2" charset="-122"/>
            </a:endParaRPr>
          </a:p>
          <a:p>
            <a:pPr marL="101600" marR="255905" indent="438785" algn="just">
              <a:lnSpc>
                <a:spcPct val="120000"/>
              </a:lnSpc>
              <a:spcAft>
                <a:spcPts val="0"/>
              </a:spcAft>
            </a:pPr>
            <a:r>
              <a:rPr lang="lt-LT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 </a:t>
            </a:r>
            <a:endParaRPr lang="en-US" sz="18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79506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6FDCB-39F9-4A28-A64D-1185BC6E0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00B050"/>
                </a:solidFill>
              </a:rPr>
              <a:t>Laikotarpių</a:t>
            </a:r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 err="1">
                <a:solidFill>
                  <a:srgbClr val="00B050"/>
                </a:solidFill>
              </a:rPr>
              <a:t>pavadinimai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07AD21-C520-405B-BCD5-74A3E5D939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534284"/>
          </a:xfrm>
        </p:spPr>
        <p:txBody>
          <a:bodyPr>
            <a:normAutofit lnSpcReduction="10000"/>
          </a:bodyPr>
          <a:lstStyle/>
          <a:p>
            <a:pPr marL="101600" marR="255905" indent="438785" algn="just">
              <a:lnSpc>
                <a:spcPct val="120000"/>
              </a:lnSpc>
              <a:spcAft>
                <a:spcPts val="0"/>
              </a:spcAft>
            </a:pPr>
            <a:r>
              <a:rPr lang="lt-LT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 </a:t>
            </a:r>
            <a:endParaRPr lang="en-US" sz="18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101600" marR="255905" indent="438785" algn="just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</a:pPr>
            <a:r>
              <a:rPr lang="lt-LT" sz="2800" dirty="0">
                <a:effectLst/>
                <a:ea typeface="SimSun" panose="02010600030101010101" pitchFamily="2" charset="-122"/>
              </a:rPr>
              <a:t>2* Tas pats pavadinimas gali būti rašomas dvejopai: </a:t>
            </a:r>
            <a:endParaRPr lang="en-US" sz="2800" dirty="0">
              <a:effectLst/>
              <a:ea typeface="SimSun" panose="02010600030101010101" pitchFamily="2" charset="-122"/>
            </a:endParaRPr>
          </a:p>
          <a:p>
            <a:pPr marL="101600" marR="255905" indent="438785" algn="just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</a:pPr>
            <a:r>
              <a:rPr lang="lt-LT" sz="2800" dirty="0">
                <a:effectLst/>
                <a:ea typeface="SimSun" panose="02010600030101010101" pitchFamily="2" charset="-122"/>
              </a:rPr>
              <a:t>a) kaip tikrinio </a:t>
            </a:r>
            <a:r>
              <a:rPr lang="lt-LT" sz="2800" dirty="0">
                <a:solidFill>
                  <a:srgbClr val="7030A0"/>
                </a:solidFill>
                <a:effectLst/>
                <a:ea typeface="SimSun" panose="02010600030101010101" pitchFamily="2" charset="-122"/>
              </a:rPr>
              <a:t>individualizuotos epochos </a:t>
            </a:r>
            <a:r>
              <a:rPr lang="lt-LT" sz="2800" dirty="0">
                <a:effectLst/>
                <a:ea typeface="SimSun" panose="02010600030101010101" pitchFamily="2" charset="-122"/>
              </a:rPr>
              <a:t>pavadinimo pirmasis žodis rašomas iš didžiosios raidės, pvz.: 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Ankstyvieji viduramžiai</a:t>
            </a:r>
            <a:r>
              <a:rPr lang="lt-LT" sz="28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, 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Barokas</a:t>
            </a:r>
            <a:r>
              <a:rPr lang="lt-LT" sz="28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,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 Renesansas</a:t>
            </a:r>
            <a:r>
              <a:rPr lang="en-US" sz="2800" i="1" dirty="0">
                <a:solidFill>
                  <a:srgbClr val="0070C0"/>
                </a:solidFill>
                <a:ea typeface="SimSun" panose="02010600030101010101" pitchFamily="2" charset="-122"/>
              </a:rPr>
              <a:t>.</a:t>
            </a:r>
            <a:r>
              <a:rPr lang="lt-LT" sz="28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 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Europoje </a:t>
            </a:r>
            <a:r>
              <a:rPr lang="lt-LT" sz="2800" b="1" i="1" spc="100" dirty="0">
                <a:solidFill>
                  <a:srgbClr val="7030A0"/>
                </a:solidFill>
                <a:effectLst/>
                <a:ea typeface="SimSun" panose="02010600030101010101" pitchFamily="2" charset="-122"/>
              </a:rPr>
              <a:t>Barokas</a:t>
            </a:r>
            <a:r>
              <a:rPr lang="lt-LT" sz="2800" b="1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 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tęsėsi nuo XVI a. pabaigos iki XVIII a. vidurio</a:t>
            </a:r>
            <a:r>
              <a:rPr lang="lt-LT" sz="28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;</a:t>
            </a:r>
            <a:endParaRPr lang="en-US" sz="2800" dirty="0">
              <a:solidFill>
                <a:srgbClr val="0070C0"/>
              </a:solidFill>
              <a:effectLst/>
              <a:ea typeface="SimSun" panose="02010600030101010101" pitchFamily="2" charset="-122"/>
            </a:endParaRP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lt-LT" sz="2800" dirty="0">
                <a:effectLst/>
                <a:ea typeface="SimSun" panose="02010600030101010101" pitchFamily="2" charset="-122"/>
              </a:rPr>
              <a:t>b) kaip </a:t>
            </a:r>
            <a:r>
              <a:rPr lang="lt-LT" sz="2800" dirty="0">
                <a:solidFill>
                  <a:srgbClr val="7030A0"/>
                </a:solidFill>
                <a:effectLst/>
                <a:ea typeface="SimSun" panose="02010600030101010101" pitchFamily="2" charset="-122"/>
              </a:rPr>
              <a:t>stiliaus</a:t>
            </a:r>
            <a:r>
              <a:rPr lang="lt-LT" sz="2800" dirty="0">
                <a:effectLst/>
                <a:ea typeface="SimSun" panose="02010600030101010101" pitchFamily="2" charset="-122"/>
              </a:rPr>
              <a:t> bendrinis pavadinimas rašomas iš mažosios raidės (ne sakinio pradžioje), pvz.:</a:t>
            </a:r>
            <a:r>
              <a:rPr lang="lt-LT" sz="2800" i="1" dirty="0">
                <a:effectLst/>
                <a:ea typeface="SimSun" panose="02010600030101010101" pitchFamily="2" charset="-122"/>
              </a:rPr>
              <a:t> 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ankstyvieji viduramžiai</a:t>
            </a:r>
            <a:r>
              <a:rPr lang="lt-LT" sz="28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,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 barokas</a:t>
            </a:r>
            <a:r>
              <a:rPr lang="lt-LT" sz="28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, 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renesansas</a:t>
            </a:r>
            <a:r>
              <a:rPr lang="en-US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.</a:t>
            </a:r>
            <a:r>
              <a:rPr lang="lt-LT" sz="28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 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Prancūzijos architektūroje </a:t>
            </a:r>
            <a:r>
              <a:rPr lang="lt-LT" sz="2800" b="1" i="1" spc="1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barokas</a:t>
            </a:r>
            <a:r>
              <a:rPr lang="lt-LT" sz="2800" b="1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 </a:t>
            </a:r>
            <a:r>
              <a:rPr lang="lt-LT" sz="2800" i="1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susiliejo su </a:t>
            </a:r>
            <a:r>
              <a:rPr lang="lt-LT" sz="2800" b="1" i="1" spc="1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klasicizmu</a:t>
            </a:r>
            <a:r>
              <a:rPr lang="lt-LT" sz="2800" dirty="0">
                <a:solidFill>
                  <a:srgbClr val="0070C0"/>
                </a:solidFill>
                <a:effectLst/>
                <a:ea typeface="SimSun" panose="02010600030101010101" pitchFamily="2" charset="-122"/>
              </a:rPr>
              <a:t>. 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37752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E92A1F0F-2F2B-0DEE-BD59-255095749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b="1" dirty="0">
                <a:solidFill>
                  <a:srgbClr val="00B050"/>
                </a:solidFill>
              </a:rPr>
              <a:t>Švenčių vardai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64691092-C009-4C34-466B-3EF1ECFF27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t-LT" sz="2800" dirty="0"/>
              <a:t>Švenčių vardus sudarantys žodžiai rašomi iš didžiosios raidės, pvz.:</a:t>
            </a:r>
          </a:p>
          <a:p>
            <a:pPr>
              <a:lnSpc>
                <a:spcPct val="150000"/>
              </a:lnSpc>
            </a:pPr>
            <a:r>
              <a:rPr lang="lt-LT" sz="2800" i="1" dirty="0">
                <a:solidFill>
                  <a:srgbClr val="0070C0"/>
                </a:solidFill>
              </a:rPr>
              <a:t>Joninės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  <a:r>
              <a:rPr lang="lt-LT" sz="2800" i="1" dirty="0">
                <a:solidFill>
                  <a:srgbClr val="0070C0"/>
                </a:solidFill>
              </a:rPr>
              <a:t>Kalėdos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  <a:r>
              <a:rPr lang="lt-LT" sz="2800" i="1" dirty="0">
                <a:solidFill>
                  <a:srgbClr val="0070C0"/>
                </a:solidFill>
              </a:rPr>
              <a:t>Kūčios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  <a:r>
              <a:rPr lang="lt-LT" sz="2800" i="1" dirty="0">
                <a:solidFill>
                  <a:srgbClr val="0070C0"/>
                </a:solidFill>
              </a:rPr>
              <a:t>Sekminės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  <a:r>
              <a:rPr lang="lt-LT" sz="2800" i="1" dirty="0">
                <a:solidFill>
                  <a:srgbClr val="0070C0"/>
                </a:solidFill>
              </a:rPr>
              <a:t>Velykos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  <a:r>
              <a:rPr lang="lt-LT" sz="2800" i="1" dirty="0">
                <a:solidFill>
                  <a:srgbClr val="0070C0"/>
                </a:solidFill>
              </a:rPr>
              <a:t>Vėlinės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  <a:r>
              <a:rPr lang="lt-LT" sz="2800" i="1" dirty="0">
                <a:solidFill>
                  <a:srgbClr val="0070C0"/>
                </a:solidFill>
              </a:rPr>
              <a:t>Žolinė, </a:t>
            </a:r>
            <a:r>
              <a:rPr lang="lt-LT" sz="2800" i="1" dirty="0" err="1">
                <a:solidFill>
                  <a:srgbClr val="0070C0"/>
                </a:solidFill>
              </a:rPr>
              <a:t>Chanuka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pPr>
              <a:lnSpc>
                <a:spcPct val="150000"/>
              </a:lnSpc>
            </a:pPr>
            <a:r>
              <a:rPr lang="fi-FI" sz="2800" i="1" dirty="0">
                <a:solidFill>
                  <a:srgbClr val="0070C0"/>
                </a:solidFill>
              </a:rPr>
              <a:t>Vasario 16-oji</a:t>
            </a:r>
            <a:r>
              <a:rPr lang="fi-FI" sz="2800" dirty="0">
                <a:solidFill>
                  <a:srgbClr val="0070C0"/>
                </a:solidFill>
              </a:rPr>
              <a:t>, </a:t>
            </a:r>
            <a:r>
              <a:rPr lang="lt-LT" sz="2800" i="1" dirty="0">
                <a:solidFill>
                  <a:srgbClr val="0070C0"/>
                </a:solidFill>
              </a:rPr>
              <a:t>Kovo 11-oji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pPr>
              <a:lnSpc>
                <a:spcPct val="150000"/>
              </a:lnSpc>
            </a:pPr>
            <a:r>
              <a:rPr lang="lt-LT" sz="2800" i="1" dirty="0">
                <a:solidFill>
                  <a:srgbClr val="0070C0"/>
                </a:solidFill>
              </a:rPr>
              <a:t>Naujieji Metai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  <a:r>
              <a:rPr lang="fi-FI" sz="2800" i="1" dirty="0">
                <a:solidFill>
                  <a:srgbClr val="0070C0"/>
                </a:solidFill>
              </a:rPr>
              <a:t>Trys Karaliai</a:t>
            </a:r>
            <a:r>
              <a:rPr lang="fi-FI" sz="2800" dirty="0">
                <a:solidFill>
                  <a:srgbClr val="0070C0"/>
                </a:solidFill>
              </a:rPr>
              <a:t>, </a:t>
            </a:r>
            <a:r>
              <a:rPr lang="fi-FI" sz="2800" i="1" dirty="0">
                <a:solidFill>
                  <a:srgbClr val="0070C0"/>
                </a:solidFill>
              </a:rPr>
              <a:t>Visi Šventieji.</a:t>
            </a:r>
            <a:endParaRPr lang="lt-LT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83193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5C7D81CA-CAD6-7762-50E5-F8263F0F5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02783"/>
            <a:ext cx="10058400" cy="145075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lt-LT" b="1" dirty="0">
                <a:solidFill>
                  <a:srgbClr val="00B050"/>
                </a:solidFill>
              </a:rPr>
              <a:t>Švenčių ir atmintinų dienų (metų) pavadinimai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E8E6E827-B605-97A9-51B8-CF32E9B037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37980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t-LT" sz="2400" dirty="0"/>
              <a:t>Švenčių pavadinimų su gimininiu žodžiu pirmasis žodis ir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t-LT" sz="2400" dirty="0"/>
              <a:t>kiti sudaromieji tikriniai žodžiai rašomi iš didžiosios raidės, pvz.: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lt-LT" sz="24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t-LT" sz="2800" i="1" dirty="0">
                <a:solidFill>
                  <a:srgbClr val="0070C0"/>
                </a:solidFill>
              </a:rPr>
              <a:t>Valstybės (Lietuvos karaliaus Mindaugo karūnavimo) diena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t-LT" sz="2800" i="1" dirty="0">
                <a:solidFill>
                  <a:srgbClr val="0070C0"/>
                </a:solidFill>
              </a:rPr>
              <a:t>Lietuvos valstybės atkūrimo diena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t-LT" sz="2800" i="1" dirty="0">
                <a:solidFill>
                  <a:srgbClr val="0070C0"/>
                </a:solidFill>
              </a:rPr>
              <a:t> Motinos diena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  <a:r>
              <a:rPr lang="lt-LT" sz="2800" i="1" dirty="0">
                <a:solidFill>
                  <a:srgbClr val="0070C0"/>
                </a:solidFill>
              </a:rPr>
              <a:t>Tautos šventė</a:t>
            </a:r>
            <a:r>
              <a:rPr lang="lt-LT" sz="2800" dirty="0">
                <a:solidFill>
                  <a:srgbClr val="0070C0"/>
                </a:solidFill>
              </a:rPr>
              <a:t>,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t-LT" sz="2800" i="1" dirty="0">
                <a:solidFill>
                  <a:srgbClr val="0070C0"/>
                </a:solidFill>
              </a:rPr>
              <a:t>Didysis penktadienis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t-LT" sz="2800" i="1" dirty="0">
                <a:solidFill>
                  <a:srgbClr val="0070C0"/>
                </a:solidFill>
              </a:rPr>
              <a:t>Šv. Onos atlaidai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t-LT" sz="2800" i="1" dirty="0">
                <a:solidFill>
                  <a:srgbClr val="0070C0"/>
                </a:solidFill>
              </a:rPr>
              <a:t>Verbų sekmadienis.</a:t>
            </a:r>
            <a:endParaRPr lang="lt-LT" sz="2800" dirty="0">
              <a:solidFill>
                <a:srgbClr val="0070C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lt-LT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5389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EB4D303B-4CC2-CE39-4CDC-E08B571C2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b="1" dirty="0">
                <a:solidFill>
                  <a:srgbClr val="00B050"/>
                </a:solidFill>
              </a:rPr>
              <a:t>Atmintinų dienų pavadinimai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68454444-6293-FCB1-E4BF-C31F768B4B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t-LT" sz="2400" dirty="0"/>
              <a:t>Atmintinų dienų (taip pat metų, dešimtmečių) tiesioginės reikšmės pavadinimų pirmasis žodis ir kiti tikriniai žodžiai rašomi iš didžiosios raidės, pvz.: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t-LT" sz="2800" i="1" dirty="0">
                <a:solidFill>
                  <a:srgbClr val="0070C0"/>
                </a:solidFill>
              </a:rPr>
              <a:t>Laisvės gynėjų diena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t-LT" sz="2800" i="1" dirty="0">
                <a:solidFill>
                  <a:srgbClr val="0070C0"/>
                </a:solidFill>
              </a:rPr>
              <a:t>Lietuvos vėliavos diena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t-LT" sz="2800" i="1" dirty="0">
                <a:solidFill>
                  <a:srgbClr val="0070C0"/>
                </a:solidFill>
              </a:rPr>
              <a:t>Pasaulio lietuvių vienybės diena,</a:t>
            </a:r>
            <a:r>
              <a:rPr lang="lt-LT" sz="2800" dirty="0">
                <a:solidFill>
                  <a:srgbClr val="0070C0"/>
                </a:solidFill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t-LT" sz="2800" i="1" dirty="0">
                <a:solidFill>
                  <a:srgbClr val="0070C0"/>
                </a:solidFill>
              </a:rPr>
              <a:t>Tarptautinė teatro diena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t-LT" sz="2800" i="1" dirty="0">
                <a:solidFill>
                  <a:srgbClr val="0070C0"/>
                </a:solidFill>
              </a:rPr>
              <a:t>Kultūros paveldo metai</a:t>
            </a:r>
            <a:r>
              <a:rPr lang="lt-LT" sz="2800" dirty="0">
                <a:solidFill>
                  <a:srgbClr val="0070C0"/>
                </a:solidFill>
              </a:rPr>
              <a:t>,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t-LT" sz="2800" i="1" dirty="0">
                <a:solidFill>
                  <a:srgbClr val="0070C0"/>
                </a:solidFill>
              </a:rPr>
              <a:t>Piliakalnių metai,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lt-LT" sz="2800" i="1" dirty="0">
                <a:solidFill>
                  <a:srgbClr val="0070C0"/>
                </a:solidFill>
              </a:rPr>
              <a:t>Raštingumo dešimtmetis.</a:t>
            </a:r>
            <a:endParaRPr lang="lt-LT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7589866"/>
      </p:ext>
    </p:extLst>
  </p:cSld>
  <p:clrMapOvr>
    <a:masterClrMapping/>
  </p:clrMapOvr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559</Words>
  <Application>Microsoft Office PowerPoint</Application>
  <PresentationFormat>Plačiaekranė</PresentationFormat>
  <Paragraphs>50</Paragraphs>
  <Slides>9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6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9</vt:i4>
      </vt:variant>
    </vt:vector>
  </HeadingPairs>
  <TitlesOfParts>
    <vt:vector size="16" baseType="lpstr">
      <vt:lpstr>SimSun</vt:lpstr>
      <vt:lpstr>Abadi</vt:lpstr>
      <vt:lpstr>Aptos</vt:lpstr>
      <vt:lpstr>Aptos Display</vt:lpstr>
      <vt:lpstr>Arial</vt:lpstr>
      <vt:lpstr>Times New Roman</vt:lpstr>
      <vt:lpstr>„Office“ tema</vt:lpstr>
      <vt:lpstr>Rašybos pastovumas, pokyčiai ir aktualijos Paskaitą remia Valstybinė lietuvių kalbos komisija</vt:lpstr>
      <vt:lpstr>Svarbių laikotarpių ir dienų pavadinimų rašymas</vt:lpstr>
      <vt:lpstr>Laikotarpių pavadinimai</vt:lpstr>
      <vt:lpstr>Laikotarpių pavadinimai</vt:lpstr>
      <vt:lpstr>Laikotarpių pavadinimai</vt:lpstr>
      <vt:lpstr>Laikotarpių pavadinimai</vt:lpstr>
      <vt:lpstr>Švenčių vardai</vt:lpstr>
      <vt:lpstr>Švenčių ir atmintinų dienų (metų) pavadinimai</vt:lpstr>
      <vt:lpstr>Atmintinų dienų pavadinimai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Vartotojas</dc:creator>
  <cp:lastModifiedBy>Vartotojas</cp:lastModifiedBy>
  <cp:revision>2</cp:revision>
  <dcterms:created xsi:type="dcterms:W3CDTF">2025-11-18T07:22:38Z</dcterms:created>
  <dcterms:modified xsi:type="dcterms:W3CDTF">2025-11-18T07:24:30Z</dcterms:modified>
</cp:coreProperties>
</file>